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8.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9" r:id="rId5"/>
    <p:sldMasterId id="2147483739" r:id="rId6"/>
    <p:sldMasterId id="2147483819" r:id="rId7"/>
    <p:sldMasterId id="2147483837" r:id="rId8"/>
    <p:sldMasterId id="2147483874" r:id="rId9"/>
    <p:sldMasterId id="2147483897" r:id="rId10"/>
    <p:sldMasterId id="2147483918" r:id="rId11"/>
    <p:sldMasterId id="2147483930" r:id="rId12"/>
    <p:sldMasterId id="2147483958" r:id="rId13"/>
    <p:sldMasterId id="2147483973" r:id="rId14"/>
  </p:sldMasterIdLst>
  <p:notesMasterIdLst>
    <p:notesMasterId r:id="rId103"/>
  </p:notesMasterIdLst>
  <p:handoutMasterIdLst>
    <p:handoutMasterId r:id="rId104"/>
  </p:handoutMasterIdLst>
  <p:sldIdLst>
    <p:sldId id="2076136726" r:id="rId15"/>
    <p:sldId id="2076136727" r:id="rId16"/>
    <p:sldId id="2076136660" r:id="rId17"/>
    <p:sldId id="2076136918" r:id="rId18"/>
    <p:sldId id="2076136626" r:id="rId19"/>
    <p:sldId id="2076136655" r:id="rId20"/>
    <p:sldId id="2076136768" r:id="rId21"/>
    <p:sldId id="2076136919" r:id="rId22"/>
    <p:sldId id="2076136920" r:id="rId23"/>
    <p:sldId id="2076136921" r:id="rId24"/>
    <p:sldId id="2076136922" r:id="rId25"/>
    <p:sldId id="2076136923" r:id="rId26"/>
    <p:sldId id="2076136924" r:id="rId27"/>
    <p:sldId id="2076136979" r:id="rId28"/>
    <p:sldId id="2076136925" r:id="rId29"/>
    <p:sldId id="2076136926" r:id="rId30"/>
    <p:sldId id="2076136927" r:id="rId31"/>
    <p:sldId id="2076136928" r:id="rId32"/>
    <p:sldId id="2076136929" r:id="rId33"/>
    <p:sldId id="2076136930" r:id="rId34"/>
    <p:sldId id="2076136730" r:id="rId35"/>
    <p:sldId id="2076136865" r:id="rId36"/>
    <p:sldId id="2076136798" r:id="rId37"/>
    <p:sldId id="2076136799" r:id="rId38"/>
    <p:sldId id="2076136866" r:id="rId39"/>
    <p:sldId id="2076136868" r:id="rId40"/>
    <p:sldId id="2076136869" r:id="rId41"/>
    <p:sldId id="2076136931" r:id="rId42"/>
    <p:sldId id="2076136932" r:id="rId43"/>
    <p:sldId id="2076136933" r:id="rId44"/>
    <p:sldId id="2076136934" r:id="rId45"/>
    <p:sldId id="2076136936" r:id="rId46"/>
    <p:sldId id="2076136980" r:id="rId47"/>
    <p:sldId id="2076136937" r:id="rId48"/>
    <p:sldId id="2076136938" r:id="rId49"/>
    <p:sldId id="2076136981" r:id="rId50"/>
    <p:sldId id="2076136939" r:id="rId51"/>
    <p:sldId id="2076136940" r:id="rId52"/>
    <p:sldId id="2076136941" r:id="rId53"/>
    <p:sldId id="2076136942" r:id="rId54"/>
    <p:sldId id="2076136943" r:id="rId55"/>
    <p:sldId id="2076136944" r:id="rId56"/>
    <p:sldId id="2076136945" r:id="rId57"/>
    <p:sldId id="2076136946" r:id="rId58"/>
    <p:sldId id="2076136947" r:id="rId59"/>
    <p:sldId id="2076136982" r:id="rId60"/>
    <p:sldId id="2076136948" r:id="rId61"/>
    <p:sldId id="2076136949" r:id="rId62"/>
    <p:sldId id="2076136838" r:id="rId63"/>
    <p:sldId id="2076136983" r:id="rId64"/>
    <p:sldId id="2076136840" r:id="rId65"/>
    <p:sldId id="2076136841" r:id="rId66"/>
    <p:sldId id="2076136842" r:id="rId67"/>
    <p:sldId id="2076136843" r:id="rId68"/>
    <p:sldId id="2076136844" r:id="rId69"/>
    <p:sldId id="2076136950" r:id="rId70"/>
    <p:sldId id="2076136951" r:id="rId71"/>
    <p:sldId id="2076136952" r:id="rId72"/>
    <p:sldId id="2076136953" r:id="rId73"/>
    <p:sldId id="2076136955" r:id="rId74"/>
    <p:sldId id="2076136986" r:id="rId75"/>
    <p:sldId id="2076136958" r:id="rId76"/>
    <p:sldId id="2076136957" r:id="rId77"/>
    <p:sldId id="2076136959" r:id="rId78"/>
    <p:sldId id="2076136961" r:id="rId79"/>
    <p:sldId id="2076136960" r:id="rId80"/>
    <p:sldId id="2076136963" r:id="rId81"/>
    <p:sldId id="2076136956" r:id="rId82"/>
    <p:sldId id="2076136962" r:id="rId83"/>
    <p:sldId id="2076136964" r:id="rId84"/>
    <p:sldId id="2076136965" r:id="rId85"/>
    <p:sldId id="2076136966" r:id="rId86"/>
    <p:sldId id="2076136984" r:id="rId87"/>
    <p:sldId id="2076136967" r:id="rId88"/>
    <p:sldId id="2076136968" r:id="rId89"/>
    <p:sldId id="2076136985" r:id="rId90"/>
    <p:sldId id="2076136969" r:id="rId91"/>
    <p:sldId id="2076136970" r:id="rId92"/>
    <p:sldId id="2076136972" r:id="rId93"/>
    <p:sldId id="2076136971" r:id="rId94"/>
    <p:sldId id="2076136973" r:id="rId95"/>
    <p:sldId id="2076136974" r:id="rId96"/>
    <p:sldId id="2076136975" r:id="rId97"/>
    <p:sldId id="2076136976" r:id="rId98"/>
    <p:sldId id="2076136977" r:id="rId99"/>
    <p:sldId id="2076136978" r:id="rId100"/>
    <p:sldId id="2076136873" r:id="rId101"/>
    <p:sldId id="2076136874"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AE38F0-E2BE-406C-9A38-AEDA6F00D6AC}">
          <p14:sldIdLst>
            <p14:sldId id="2076136726"/>
            <p14:sldId id="2076136727"/>
          </p14:sldIdLst>
        </p14:section>
        <p14:section name="#1 Employee Checkin" id="{DF263655-5C5A-4D2F-9C93-CA01CBAD06C6}">
          <p14:sldIdLst>
            <p14:sldId id="2076136660"/>
            <p14:sldId id="2076136918"/>
            <p14:sldId id="2076136626"/>
            <p14:sldId id="2076136655"/>
            <p14:sldId id="2076136768"/>
            <p14:sldId id="2076136919"/>
            <p14:sldId id="2076136920"/>
            <p14:sldId id="2076136921"/>
            <p14:sldId id="2076136922"/>
            <p14:sldId id="2076136923"/>
            <p14:sldId id="2076136924"/>
            <p14:sldId id="2076136979"/>
            <p14:sldId id="2076136925"/>
            <p14:sldId id="2076136926"/>
            <p14:sldId id="2076136927"/>
            <p14:sldId id="2076136928"/>
            <p14:sldId id="2076136929"/>
            <p14:sldId id="2076136930"/>
            <p14:sldId id="2076136730"/>
            <p14:sldId id="2076136865"/>
          </p14:sldIdLst>
        </p14:section>
        <p14:section name="#2 Meeting Manager" id="{09D20130-AE38-4E3F-A0A6-3AA23C35491C}">
          <p14:sldIdLst>
            <p14:sldId id="2076136798"/>
            <p14:sldId id="2076136799"/>
            <p14:sldId id="2076136866"/>
            <p14:sldId id="2076136868"/>
            <p14:sldId id="2076136869"/>
            <p14:sldId id="2076136931"/>
            <p14:sldId id="2076136932"/>
            <p14:sldId id="2076136933"/>
            <p14:sldId id="2076136934"/>
            <p14:sldId id="2076136936"/>
            <p14:sldId id="2076136980"/>
            <p14:sldId id="2076136937"/>
            <p14:sldId id="2076136938"/>
            <p14:sldId id="2076136981"/>
            <p14:sldId id="2076136939"/>
            <p14:sldId id="2076136940"/>
            <p14:sldId id="2076136941"/>
            <p14:sldId id="2076136942"/>
            <p14:sldId id="2076136943"/>
            <p14:sldId id="2076136944"/>
            <p14:sldId id="2076136945"/>
            <p14:sldId id="2076136946"/>
            <p14:sldId id="2076136947"/>
            <p14:sldId id="2076136982"/>
            <p14:sldId id="2076136948"/>
            <p14:sldId id="2076136949"/>
            <p14:sldId id="2076136838"/>
            <p14:sldId id="2076136983"/>
          </p14:sldIdLst>
        </p14:section>
        <p14:section name="#3 Employee Onboarding" id="{38BB61F7-8242-42CD-ADC5-D377C248A5D2}">
          <p14:sldIdLst>
            <p14:sldId id="2076136840"/>
            <p14:sldId id="2076136841"/>
            <p14:sldId id="2076136842"/>
            <p14:sldId id="2076136843"/>
            <p14:sldId id="2076136844"/>
            <p14:sldId id="2076136950"/>
            <p14:sldId id="2076136951"/>
            <p14:sldId id="2076136952"/>
            <p14:sldId id="2076136953"/>
            <p14:sldId id="2076136955"/>
            <p14:sldId id="2076136986"/>
            <p14:sldId id="2076136958"/>
            <p14:sldId id="2076136957"/>
            <p14:sldId id="2076136959"/>
            <p14:sldId id="2076136961"/>
            <p14:sldId id="2076136960"/>
            <p14:sldId id="2076136963"/>
            <p14:sldId id="2076136956"/>
            <p14:sldId id="2076136962"/>
            <p14:sldId id="2076136964"/>
            <p14:sldId id="2076136965"/>
            <p14:sldId id="2076136966"/>
            <p14:sldId id="2076136984"/>
            <p14:sldId id="2076136967"/>
            <p14:sldId id="2076136968"/>
            <p14:sldId id="2076136985"/>
            <p14:sldId id="2076136969"/>
            <p14:sldId id="2076136970"/>
            <p14:sldId id="2076136972"/>
            <p14:sldId id="2076136971"/>
            <p14:sldId id="2076136973"/>
            <p14:sldId id="2076136974"/>
            <p14:sldId id="2076136975"/>
            <p14:sldId id="2076136976"/>
            <p14:sldId id="2076136977"/>
            <p14:sldId id="2076136978"/>
            <p14:sldId id="2076136873"/>
            <p14:sldId id="20761368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FAB120-ECE4-DDAC-76DB-05E7EE69A125}" name="Sathya Raveendran" initials="SR" userId="S::saraveen@microsoft.com::10951c90-5abb-485f-a600-3e47740de26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201E1F"/>
    <a:srgbClr val="060606"/>
    <a:srgbClr val="F3F2F0"/>
    <a:srgbClr val="313246"/>
    <a:srgbClr val="E58BAB"/>
    <a:srgbClr val="ECAAC2"/>
    <a:srgbClr val="F2C3D4"/>
    <a:srgbClr val="28272C"/>
    <a:srgbClr val="3A3C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108"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6" Type="http://schemas.openxmlformats.org/officeDocument/2006/relationships/slide" Target="slides/slide2.xml"/><Relationship Id="rId107" Type="http://schemas.openxmlformats.org/officeDocument/2006/relationships/theme" Target="theme/theme1.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109" Type="http://schemas.microsoft.com/office/2018/10/relationships/authors" Target="authors.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02E853-D2C9-6641-AAA0-9BF70C0172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23A853-549D-DA4F-BC5A-BA8038A69A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9DDF62-029C-9148-A4E6-37DC7E8F417C}" type="datetimeFigureOut">
              <a:rPr lang="en-US" smtClean="0"/>
              <a:t>1/18/2021</a:t>
            </a:fld>
            <a:endParaRPr lang="en-US"/>
          </a:p>
        </p:txBody>
      </p:sp>
      <p:sp>
        <p:nvSpPr>
          <p:cNvPr id="4" name="Footer Placeholder 3">
            <a:extLst>
              <a:ext uri="{FF2B5EF4-FFF2-40B4-BE49-F238E27FC236}">
                <a16:creationId xmlns:a16="http://schemas.microsoft.com/office/drawing/2014/main" id="{CAF7F322-0135-3B44-871E-AFA8AE8ED5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5BCA6-6074-8B48-B1C4-D00C1E21D9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8FABA7-5842-4B46-8F5C-1054290CAE0B}" type="slidenum">
              <a:rPr lang="en-US" smtClean="0"/>
              <a:t>‹#›</a:t>
            </a:fld>
            <a:endParaRPr lang="en-US"/>
          </a:p>
        </p:txBody>
      </p:sp>
    </p:spTree>
    <p:extLst>
      <p:ext uri="{BB962C8B-B14F-4D97-AF65-F5344CB8AC3E}">
        <p14:creationId xmlns:p14="http://schemas.microsoft.com/office/powerpoint/2010/main" val="3934831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6E58A-63DF-4CA4-AB9F-180D5451EA5C}"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167B8-44AD-4697-B0C3-60D2F8F6934A}" type="slidenum">
              <a:rPr lang="en-US" smtClean="0"/>
              <a:t>‹#›</a:t>
            </a:fld>
            <a:endParaRPr lang="en-US"/>
          </a:p>
        </p:txBody>
      </p:sp>
    </p:spTree>
    <p:extLst>
      <p:ext uri="{BB962C8B-B14F-4D97-AF65-F5344CB8AC3E}">
        <p14:creationId xmlns:p14="http://schemas.microsoft.com/office/powerpoint/2010/main" val="371499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8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13</a:t>
            </a:fld>
            <a:endParaRPr lang="en-US"/>
          </a:p>
        </p:txBody>
      </p:sp>
    </p:spTree>
    <p:extLst>
      <p:ext uri="{BB962C8B-B14F-4D97-AF65-F5344CB8AC3E}">
        <p14:creationId xmlns:p14="http://schemas.microsoft.com/office/powerpoint/2010/main" val="1092532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15</a:t>
            </a:fld>
            <a:endParaRPr lang="en-US"/>
          </a:p>
        </p:txBody>
      </p:sp>
    </p:spTree>
    <p:extLst>
      <p:ext uri="{BB962C8B-B14F-4D97-AF65-F5344CB8AC3E}">
        <p14:creationId xmlns:p14="http://schemas.microsoft.com/office/powerpoint/2010/main" val="2324167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16</a:t>
            </a:fld>
            <a:endParaRPr lang="en-US"/>
          </a:p>
        </p:txBody>
      </p:sp>
    </p:spTree>
    <p:extLst>
      <p:ext uri="{BB962C8B-B14F-4D97-AF65-F5344CB8AC3E}">
        <p14:creationId xmlns:p14="http://schemas.microsoft.com/office/powerpoint/2010/main" val="137293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17</a:t>
            </a:fld>
            <a:endParaRPr lang="en-US"/>
          </a:p>
        </p:txBody>
      </p:sp>
    </p:spTree>
    <p:extLst>
      <p:ext uri="{BB962C8B-B14F-4D97-AF65-F5344CB8AC3E}">
        <p14:creationId xmlns:p14="http://schemas.microsoft.com/office/powerpoint/2010/main" val="118593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18</a:t>
            </a:fld>
            <a:endParaRPr lang="en-US"/>
          </a:p>
        </p:txBody>
      </p:sp>
    </p:spTree>
    <p:extLst>
      <p:ext uri="{BB962C8B-B14F-4D97-AF65-F5344CB8AC3E}">
        <p14:creationId xmlns:p14="http://schemas.microsoft.com/office/powerpoint/2010/main" val="3630531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19</a:t>
            </a:fld>
            <a:endParaRPr lang="en-US"/>
          </a:p>
        </p:txBody>
      </p:sp>
    </p:spTree>
    <p:extLst>
      <p:ext uri="{BB962C8B-B14F-4D97-AF65-F5344CB8AC3E}">
        <p14:creationId xmlns:p14="http://schemas.microsoft.com/office/powerpoint/2010/main" val="3301930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20</a:t>
            </a:fld>
            <a:endParaRPr lang="en-US"/>
          </a:p>
        </p:txBody>
      </p:sp>
    </p:spTree>
    <p:extLst>
      <p:ext uri="{BB962C8B-B14F-4D97-AF65-F5344CB8AC3E}">
        <p14:creationId xmlns:p14="http://schemas.microsoft.com/office/powerpoint/2010/main" val="2315155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169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23</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3</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8565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27</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28</a:t>
            </a:fld>
            <a:endParaRPr lang="en-US"/>
          </a:p>
        </p:txBody>
      </p:sp>
    </p:spTree>
    <p:extLst>
      <p:ext uri="{BB962C8B-B14F-4D97-AF65-F5344CB8AC3E}">
        <p14:creationId xmlns:p14="http://schemas.microsoft.com/office/powerpoint/2010/main" val="2293661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29</a:t>
            </a:fld>
            <a:endParaRPr lang="en-US"/>
          </a:p>
        </p:txBody>
      </p:sp>
    </p:spTree>
    <p:extLst>
      <p:ext uri="{BB962C8B-B14F-4D97-AF65-F5344CB8AC3E}">
        <p14:creationId xmlns:p14="http://schemas.microsoft.com/office/powerpoint/2010/main" val="2592378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30</a:t>
            </a:fld>
            <a:endParaRPr lang="en-US"/>
          </a:p>
        </p:txBody>
      </p:sp>
    </p:spTree>
    <p:extLst>
      <p:ext uri="{BB962C8B-B14F-4D97-AF65-F5344CB8AC3E}">
        <p14:creationId xmlns:p14="http://schemas.microsoft.com/office/powerpoint/2010/main" val="3568944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31</a:t>
            </a:fld>
            <a:endParaRPr lang="en-US"/>
          </a:p>
        </p:txBody>
      </p:sp>
    </p:spTree>
    <p:extLst>
      <p:ext uri="{BB962C8B-B14F-4D97-AF65-F5344CB8AC3E}">
        <p14:creationId xmlns:p14="http://schemas.microsoft.com/office/powerpoint/2010/main" val="1943805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32</a:t>
            </a:fld>
            <a:endParaRPr lang="en-US"/>
          </a:p>
        </p:txBody>
      </p:sp>
    </p:spTree>
    <p:extLst>
      <p:ext uri="{BB962C8B-B14F-4D97-AF65-F5344CB8AC3E}">
        <p14:creationId xmlns:p14="http://schemas.microsoft.com/office/powerpoint/2010/main" val="2991648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34</a:t>
            </a:fld>
            <a:endParaRPr lang="en-US"/>
          </a:p>
        </p:txBody>
      </p:sp>
    </p:spTree>
    <p:extLst>
      <p:ext uri="{BB962C8B-B14F-4D97-AF65-F5344CB8AC3E}">
        <p14:creationId xmlns:p14="http://schemas.microsoft.com/office/powerpoint/2010/main" val="470855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35</a:t>
            </a:fld>
            <a:endParaRPr lang="en-US"/>
          </a:p>
        </p:txBody>
      </p:sp>
    </p:spTree>
    <p:extLst>
      <p:ext uri="{BB962C8B-B14F-4D97-AF65-F5344CB8AC3E}">
        <p14:creationId xmlns:p14="http://schemas.microsoft.com/office/powerpoint/2010/main" val="2953020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37</a:t>
            </a:fld>
            <a:endParaRPr lang="en-US"/>
          </a:p>
        </p:txBody>
      </p:sp>
    </p:spTree>
    <p:extLst>
      <p:ext uri="{BB962C8B-B14F-4D97-AF65-F5344CB8AC3E}">
        <p14:creationId xmlns:p14="http://schemas.microsoft.com/office/powerpoint/2010/main" val="1021909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8565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38</a:t>
            </a:fld>
            <a:endParaRPr lang="en-US"/>
          </a:p>
        </p:txBody>
      </p:sp>
    </p:spTree>
    <p:extLst>
      <p:ext uri="{BB962C8B-B14F-4D97-AF65-F5344CB8AC3E}">
        <p14:creationId xmlns:p14="http://schemas.microsoft.com/office/powerpoint/2010/main" val="358085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39</a:t>
            </a:fld>
            <a:endParaRPr lang="en-US"/>
          </a:p>
        </p:txBody>
      </p:sp>
    </p:spTree>
    <p:extLst>
      <p:ext uri="{BB962C8B-B14F-4D97-AF65-F5344CB8AC3E}">
        <p14:creationId xmlns:p14="http://schemas.microsoft.com/office/powerpoint/2010/main" val="877920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40</a:t>
            </a:fld>
            <a:endParaRPr lang="en-US"/>
          </a:p>
        </p:txBody>
      </p:sp>
    </p:spTree>
    <p:extLst>
      <p:ext uri="{BB962C8B-B14F-4D97-AF65-F5344CB8AC3E}">
        <p14:creationId xmlns:p14="http://schemas.microsoft.com/office/powerpoint/2010/main" val="40880535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41</a:t>
            </a:fld>
            <a:endParaRPr lang="en-US"/>
          </a:p>
        </p:txBody>
      </p:sp>
    </p:spTree>
    <p:extLst>
      <p:ext uri="{BB962C8B-B14F-4D97-AF65-F5344CB8AC3E}">
        <p14:creationId xmlns:p14="http://schemas.microsoft.com/office/powerpoint/2010/main" val="1713719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42</a:t>
            </a:fld>
            <a:endParaRPr lang="en-US"/>
          </a:p>
        </p:txBody>
      </p:sp>
    </p:spTree>
    <p:extLst>
      <p:ext uri="{BB962C8B-B14F-4D97-AF65-F5344CB8AC3E}">
        <p14:creationId xmlns:p14="http://schemas.microsoft.com/office/powerpoint/2010/main" val="480161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43</a:t>
            </a:fld>
            <a:endParaRPr lang="en-US"/>
          </a:p>
        </p:txBody>
      </p:sp>
    </p:spTree>
    <p:extLst>
      <p:ext uri="{BB962C8B-B14F-4D97-AF65-F5344CB8AC3E}">
        <p14:creationId xmlns:p14="http://schemas.microsoft.com/office/powerpoint/2010/main" val="1241828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44</a:t>
            </a:fld>
            <a:endParaRPr lang="en-US"/>
          </a:p>
        </p:txBody>
      </p:sp>
    </p:spTree>
    <p:extLst>
      <p:ext uri="{BB962C8B-B14F-4D97-AF65-F5344CB8AC3E}">
        <p14:creationId xmlns:p14="http://schemas.microsoft.com/office/powerpoint/2010/main" val="658200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45</a:t>
            </a:fld>
            <a:endParaRPr lang="en-US"/>
          </a:p>
        </p:txBody>
      </p:sp>
    </p:spTree>
    <p:extLst>
      <p:ext uri="{BB962C8B-B14F-4D97-AF65-F5344CB8AC3E}">
        <p14:creationId xmlns:p14="http://schemas.microsoft.com/office/powerpoint/2010/main" val="3212408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47</a:t>
            </a:fld>
            <a:endParaRPr lang="en-US"/>
          </a:p>
        </p:txBody>
      </p:sp>
    </p:spTree>
    <p:extLst>
      <p:ext uri="{BB962C8B-B14F-4D97-AF65-F5344CB8AC3E}">
        <p14:creationId xmlns:p14="http://schemas.microsoft.com/office/powerpoint/2010/main" val="1273991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48</a:t>
            </a:fld>
            <a:endParaRPr lang="en-US"/>
          </a:p>
        </p:txBody>
      </p:sp>
    </p:spTree>
    <p:extLst>
      <p:ext uri="{BB962C8B-B14F-4D97-AF65-F5344CB8AC3E}">
        <p14:creationId xmlns:p14="http://schemas.microsoft.com/office/powerpoint/2010/main" val="2811283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071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51</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866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55</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56</a:t>
            </a:fld>
            <a:endParaRPr lang="en-US"/>
          </a:p>
        </p:txBody>
      </p:sp>
    </p:spTree>
    <p:extLst>
      <p:ext uri="{BB962C8B-B14F-4D97-AF65-F5344CB8AC3E}">
        <p14:creationId xmlns:p14="http://schemas.microsoft.com/office/powerpoint/2010/main" val="655337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57</a:t>
            </a:fld>
            <a:endParaRPr lang="en-US"/>
          </a:p>
        </p:txBody>
      </p:sp>
    </p:spTree>
    <p:extLst>
      <p:ext uri="{BB962C8B-B14F-4D97-AF65-F5344CB8AC3E}">
        <p14:creationId xmlns:p14="http://schemas.microsoft.com/office/powerpoint/2010/main" val="1676771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58</a:t>
            </a:fld>
            <a:endParaRPr lang="en-US"/>
          </a:p>
        </p:txBody>
      </p:sp>
    </p:spTree>
    <p:extLst>
      <p:ext uri="{BB962C8B-B14F-4D97-AF65-F5344CB8AC3E}">
        <p14:creationId xmlns:p14="http://schemas.microsoft.com/office/powerpoint/2010/main" val="11321581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59</a:t>
            </a:fld>
            <a:endParaRPr lang="en-US"/>
          </a:p>
        </p:txBody>
      </p:sp>
    </p:spTree>
    <p:extLst>
      <p:ext uri="{BB962C8B-B14F-4D97-AF65-F5344CB8AC3E}">
        <p14:creationId xmlns:p14="http://schemas.microsoft.com/office/powerpoint/2010/main" val="2327069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60</a:t>
            </a:fld>
            <a:endParaRPr lang="en-US"/>
          </a:p>
        </p:txBody>
      </p:sp>
    </p:spTree>
    <p:extLst>
      <p:ext uri="{BB962C8B-B14F-4D97-AF65-F5344CB8AC3E}">
        <p14:creationId xmlns:p14="http://schemas.microsoft.com/office/powerpoint/2010/main" val="260624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a:t>
            </a:fld>
            <a:endParaRPr lang="en-US"/>
          </a:p>
        </p:txBody>
      </p:sp>
    </p:spTree>
    <p:extLst>
      <p:ext uri="{BB962C8B-B14F-4D97-AF65-F5344CB8AC3E}">
        <p14:creationId xmlns:p14="http://schemas.microsoft.com/office/powerpoint/2010/main" val="3250116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63</a:t>
            </a:fld>
            <a:endParaRPr lang="en-US"/>
          </a:p>
        </p:txBody>
      </p:sp>
    </p:spTree>
    <p:extLst>
      <p:ext uri="{BB962C8B-B14F-4D97-AF65-F5344CB8AC3E}">
        <p14:creationId xmlns:p14="http://schemas.microsoft.com/office/powerpoint/2010/main" val="53621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64</a:t>
            </a:fld>
            <a:endParaRPr lang="en-US"/>
          </a:p>
        </p:txBody>
      </p:sp>
    </p:spTree>
    <p:extLst>
      <p:ext uri="{BB962C8B-B14F-4D97-AF65-F5344CB8AC3E}">
        <p14:creationId xmlns:p14="http://schemas.microsoft.com/office/powerpoint/2010/main" val="1008014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65</a:t>
            </a:fld>
            <a:endParaRPr lang="en-US"/>
          </a:p>
        </p:txBody>
      </p:sp>
    </p:spTree>
    <p:extLst>
      <p:ext uri="{BB962C8B-B14F-4D97-AF65-F5344CB8AC3E}">
        <p14:creationId xmlns:p14="http://schemas.microsoft.com/office/powerpoint/2010/main" val="1309084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66</a:t>
            </a:fld>
            <a:endParaRPr lang="en-US"/>
          </a:p>
        </p:txBody>
      </p:sp>
    </p:spTree>
    <p:extLst>
      <p:ext uri="{BB962C8B-B14F-4D97-AF65-F5344CB8AC3E}">
        <p14:creationId xmlns:p14="http://schemas.microsoft.com/office/powerpoint/2010/main" val="2766201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68</a:t>
            </a:fld>
            <a:endParaRPr lang="en-US"/>
          </a:p>
        </p:txBody>
      </p:sp>
    </p:spTree>
    <p:extLst>
      <p:ext uri="{BB962C8B-B14F-4D97-AF65-F5344CB8AC3E}">
        <p14:creationId xmlns:p14="http://schemas.microsoft.com/office/powerpoint/2010/main" val="22244938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69</a:t>
            </a:fld>
            <a:endParaRPr lang="en-US"/>
          </a:p>
        </p:txBody>
      </p:sp>
    </p:spTree>
    <p:extLst>
      <p:ext uri="{BB962C8B-B14F-4D97-AF65-F5344CB8AC3E}">
        <p14:creationId xmlns:p14="http://schemas.microsoft.com/office/powerpoint/2010/main" val="646808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70</a:t>
            </a:fld>
            <a:endParaRPr lang="en-US"/>
          </a:p>
        </p:txBody>
      </p:sp>
    </p:spTree>
    <p:extLst>
      <p:ext uri="{BB962C8B-B14F-4D97-AF65-F5344CB8AC3E}">
        <p14:creationId xmlns:p14="http://schemas.microsoft.com/office/powerpoint/2010/main" val="22623370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71</a:t>
            </a:fld>
            <a:endParaRPr lang="en-US"/>
          </a:p>
        </p:txBody>
      </p:sp>
    </p:spTree>
    <p:extLst>
      <p:ext uri="{BB962C8B-B14F-4D97-AF65-F5344CB8AC3E}">
        <p14:creationId xmlns:p14="http://schemas.microsoft.com/office/powerpoint/2010/main" val="2819991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72</a:t>
            </a:fld>
            <a:endParaRPr lang="en-US"/>
          </a:p>
        </p:txBody>
      </p:sp>
    </p:spTree>
    <p:extLst>
      <p:ext uri="{BB962C8B-B14F-4D97-AF65-F5344CB8AC3E}">
        <p14:creationId xmlns:p14="http://schemas.microsoft.com/office/powerpoint/2010/main" val="38384380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73</a:t>
            </a:fld>
            <a:endParaRPr lang="en-US"/>
          </a:p>
        </p:txBody>
      </p:sp>
    </p:spTree>
    <p:extLst>
      <p:ext uri="{BB962C8B-B14F-4D97-AF65-F5344CB8AC3E}">
        <p14:creationId xmlns:p14="http://schemas.microsoft.com/office/powerpoint/2010/main" val="21997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a:t>
            </a:fld>
            <a:endParaRPr lang="en-US"/>
          </a:p>
        </p:txBody>
      </p:sp>
    </p:spTree>
    <p:extLst>
      <p:ext uri="{BB962C8B-B14F-4D97-AF65-F5344CB8AC3E}">
        <p14:creationId xmlns:p14="http://schemas.microsoft.com/office/powerpoint/2010/main" val="30225527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74</a:t>
            </a:fld>
            <a:endParaRPr lang="en-US"/>
          </a:p>
        </p:txBody>
      </p:sp>
    </p:spTree>
    <p:extLst>
      <p:ext uri="{BB962C8B-B14F-4D97-AF65-F5344CB8AC3E}">
        <p14:creationId xmlns:p14="http://schemas.microsoft.com/office/powerpoint/2010/main" val="38465025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75</a:t>
            </a:fld>
            <a:endParaRPr lang="en-US"/>
          </a:p>
        </p:txBody>
      </p:sp>
    </p:spTree>
    <p:extLst>
      <p:ext uri="{BB962C8B-B14F-4D97-AF65-F5344CB8AC3E}">
        <p14:creationId xmlns:p14="http://schemas.microsoft.com/office/powerpoint/2010/main" val="33614988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77</a:t>
            </a:fld>
            <a:endParaRPr lang="en-US"/>
          </a:p>
        </p:txBody>
      </p:sp>
    </p:spTree>
    <p:extLst>
      <p:ext uri="{BB962C8B-B14F-4D97-AF65-F5344CB8AC3E}">
        <p14:creationId xmlns:p14="http://schemas.microsoft.com/office/powerpoint/2010/main" val="2097272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78</a:t>
            </a:fld>
            <a:endParaRPr lang="en-US"/>
          </a:p>
        </p:txBody>
      </p:sp>
    </p:spTree>
    <p:extLst>
      <p:ext uri="{BB962C8B-B14F-4D97-AF65-F5344CB8AC3E}">
        <p14:creationId xmlns:p14="http://schemas.microsoft.com/office/powerpoint/2010/main" val="22827736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80</a:t>
            </a:fld>
            <a:endParaRPr lang="en-US"/>
          </a:p>
        </p:txBody>
      </p:sp>
    </p:spTree>
    <p:extLst>
      <p:ext uri="{BB962C8B-B14F-4D97-AF65-F5344CB8AC3E}">
        <p14:creationId xmlns:p14="http://schemas.microsoft.com/office/powerpoint/2010/main" val="2811009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81</a:t>
            </a:fld>
            <a:endParaRPr lang="en-US"/>
          </a:p>
        </p:txBody>
      </p:sp>
    </p:spTree>
    <p:extLst>
      <p:ext uri="{BB962C8B-B14F-4D97-AF65-F5344CB8AC3E}">
        <p14:creationId xmlns:p14="http://schemas.microsoft.com/office/powerpoint/2010/main" val="10934305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83</a:t>
            </a:fld>
            <a:endParaRPr lang="en-US"/>
          </a:p>
        </p:txBody>
      </p:sp>
    </p:spTree>
    <p:extLst>
      <p:ext uri="{BB962C8B-B14F-4D97-AF65-F5344CB8AC3E}">
        <p14:creationId xmlns:p14="http://schemas.microsoft.com/office/powerpoint/2010/main" val="1443647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84</a:t>
            </a:fld>
            <a:endParaRPr lang="en-US"/>
          </a:p>
        </p:txBody>
      </p:sp>
    </p:spTree>
    <p:extLst>
      <p:ext uri="{BB962C8B-B14F-4D97-AF65-F5344CB8AC3E}">
        <p14:creationId xmlns:p14="http://schemas.microsoft.com/office/powerpoint/2010/main" val="44789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85</a:t>
            </a:fld>
            <a:endParaRPr lang="en-US"/>
          </a:p>
        </p:txBody>
      </p:sp>
    </p:spTree>
    <p:extLst>
      <p:ext uri="{BB962C8B-B14F-4D97-AF65-F5344CB8AC3E}">
        <p14:creationId xmlns:p14="http://schemas.microsoft.com/office/powerpoint/2010/main" val="11781268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86</a:t>
            </a:fld>
            <a:endParaRPr lang="en-US"/>
          </a:p>
        </p:txBody>
      </p:sp>
    </p:spTree>
    <p:extLst>
      <p:ext uri="{BB962C8B-B14F-4D97-AF65-F5344CB8AC3E}">
        <p14:creationId xmlns:p14="http://schemas.microsoft.com/office/powerpoint/2010/main" val="2733998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a:t>
            </a:fld>
            <a:endParaRPr lang="en-US"/>
          </a:p>
        </p:txBody>
      </p:sp>
    </p:spTree>
    <p:extLst>
      <p:ext uri="{BB962C8B-B14F-4D97-AF65-F5344CB8AC3E}">
        <p14:creationId xmlns:p14="http://schemas.microsoft.com/office/powerpoint/2010/main" val="22617936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176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11</a:t>
            </a:fld>
            <a:endParaRPr lang="en-US"/>
          </a:p>
        </p:txBody>
      </p:sp>
    </p:spTree>
    <p:extLst>
      <p:ext uri="{BB962C8B-B14F-4D97-AF65-F5344CB8AC3E}">
        <p14:creationId xmlns:p14="http://schemas.microsoft.com/office/powerpoint/2010/main" val="353933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12</a:t>
            </a:fld>
            <a:endParaRPr lang="en-US"/>
          </a:p>
        </p:txBody>
      </p:sp>
    </p:spTree>
    <p:extLst>
      <p:ext uri="{BB962C8B-B14F-4D97-AF65-F5344CB8AC3E}">
        <p14:creationId xmlns:p14="http://schemas.microsoft.com/office/powerpoint/2010/main" val="3725696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6.xml"/><Relationship Id="rId4" Type="http://schemas.openxmlformats.org/officeDocument/2006/relationships/image" Target="../media/image43.jpe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7.xml"/><Relationship Id="rId4" Type="http://schemas.openxmlformats.org/officeDocument/2006/relationships/image" Target="../media/image34.sv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emf"/><Relationship Id="rId1" Type="http://schemas.openxmlformats.org/officeDocument/2006/relationships/slideMaster" Target="../slideMasters/slideMaster9.xml"/><Relationship Id="rId4" Type="http://schemas.openxmlformats.org/officeDocument/2006/relationships/image" Target="../media/image48.emf"/></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2.emf"/><Relationship Id="rId1" Type="http://schemas.openxmlformats.org/officeDocument/2006/relationships/slideMaster" Target="../slideMasters/slideMaster9.xml"/><Relationship Id="rId4" Type="http://schemas.openxmlformats.org/officeDocument/2006/relationships/image" Target="../media/image50.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5.xml"/><Relationship Id="rId4" Type="http://schemas.openxmlformats.org/officeDocument/2006/relationships/image" Target="../media/image34.sv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99A0AB81-A60C-4CA0-85EA-4B8750197B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702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0"/>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59533416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240902022"/>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378560"/>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60605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99497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3450241"/>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51734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4478766"/>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5290976"/>
      </p:ext>
    </p:extLst>
  </p:cSld>
  <p:clrMapOvr>
    <a:masterClrMapping/>
  </p:clrMapOvr>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2099206"/>
      </p:ext>
    </p:extLst>
  </p:cSld>
  <p:clrMapOvr>
    <a:masterClrMapping/>
  </p:clrMapOvr>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19941526"/>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58013056"/>
      </p:ext>
    </p:extLst>
  </p:cSld>
  <p:clrMapOvr>
    <a:masterClrMapping/>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54363-C018-4343-A3D8-4DC8D133C370}"/>
              </a:ext>
            </a:extLst>
          </p:cNvPr>
          <p:cNvGrpSpPr/>
          <p:nvPr userDrawn="1"/>
        </p:nvGrpSpPr>
        <p:grpSpPr>
          <a:xfrm>
            <a:off x="4913053" y="1161481"/>
            <a:ext cx="7278947" cy="5696033"/>
            <a:chOff x="5026084" y="1184275"/>
            <a:chExt cx="7424905" cy="5810250"/>
          </a:xfrm>
        </p:grpSpPr>
        <p:pic>
          <p:nvPicPr>
            <p:cNvPr id="5" name="Picture 4" descr="A screenshot of a computer&#10;&#10;Description generated with very high confidence">
              <a:extLst>
                <a:ext uri="{FF2B5EF4-FFF2-40B4-BE49-F238E27FC236}">
                  <a16:creationId xmlns:a16="http://schemas.microsoft.com/office/drawing/2014/main" id="{480C916E-AB00-4B8D-A691-ED0539F623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26084" y="1184275"/>
              <a:ext cx="7424905" cy="5810250"/>
            </a:xfrm>
            <a:prstGeom prst="rect">
              <a:avLst/>
            </a:prstGeom>
          </p:spPr>
        </p:pic>
        <p:pic>
          <p:nvPicPr>
            <p:cNvPr id="6" name="Picture 5">
              <a:extLst>
                <a:ext uri="{FF2B5EF4-FFF2-40B4-BE49-F238E27FC236}">
                  <a16:creationId xmlns:a16="http://schemas.microsoft.com/office/drawing/2014/main" id="{D6282BD7-E62E-4D6B-8024-07E5481216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3985" y="1447796"/>
              <a:ext cx="6827004" cy="4907188"/>
            </a:xfrm>
            <a:prstGeom prst="rect">
              <a:avLst/>
            </a:prstGeom>
          </p:spPr>
        </p:pic>
      </p:grpSp>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spTree>
    <p:extLst>
      <p:ext uri="{BB962C8B-B14F-4D97-AF65-F5344CB8AC3E}">
        <p14:creationId xmlns:p14="http://schemas.microsoft.com/office/powerpoint/2010/main" val="2338552369"/>
      </p:ext>
    </p:extLst>
  </p:cSld>
  <p:clrMapOvr>
    <a:masterClrMapping/>
  </p:clrMapOvr>
  <p:extLst>
    <p:ext uri="{DCECCB84-F9BA-43D5-87BE-67443E8EF086}">
      <p15:sldGuideLst xmlns:p15="http://schemas.microsoft.com/office/powerpoint/2012/main">
        <p15:guide id="1" orient="horz" pos="1008">
          <p15:clr>
            <a:srgbClr val="FBAE40"/>
          </p15:clr>
        </p15:guide>
        <p15:guide id="2" orient="horz" pos="3911">
          <p15:clr>
            <a:srgbClr val="FBAE40"/>
          </p15:clr>
        </p15:guide>
        <p15:guide id="3" pos="347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11288521"/>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67373"/>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8073337"/>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43326996"/>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3026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08671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5980687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248315"/>
      </p:ext>
    </p:extLst>
  </p:cSld>
  <p:clrMapOvr>
    <a:masterClrMapping/>
  </p:clrMapOvr>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2"/>
            <a:ext cx="11404600" cy="5013068"/>
          </a:xfrm>
        </p:spPr>
        <p:txBody>
          <a:bodyPr>
            <a:normAutofit/>
          </a:bodyPr>
          <a:lstStyle>
            <a:lvl1pPr marL="0" indent="0">
              <a:buNone/>
              <a:defRPr sz="2400"/>
            </a:lvl1pPr>
            <a:lvl2pPr marL="515839" indent="-228556">
              <a:defRPr sz="2000"/>
            </a:lvl2pPr>
            <a:lvl3pPr marL="972951" indent="-228556">
              <a:defRPr sz="18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25778829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8986087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3E99-6765-4AAD-A494-77CB39BA5480}"/>
              </a:ext>
            </a:extLst>
          </p:cNvPr>
          <p:cNvSpPr>
            <a:spLocks noGrp="1"/>
          </p:cNvSpPr>
          <p:nvPr>
            <p:ph type="ctrTitle"/>
          </p:nvPr>
        </p:nvSpPr>
        <p:spPr>
          <a:xfrm>
            <a:off x="1524000" y="1122363"/>
            <a:ext cx="9144000" cy="2387600"/>
          </a:xfrm>
        </p:spPr>
        <p:txBody>
          <a:bodyPr anchor="b"/>
          <a:lstStyle>
            <a:lvl1pPr algn="ctr">
              <a:defRPr sz="5985"/>
            </a:lvl1pPr>
          </a:lstStyle>
          <a:p>
            <a:r>
              <a:rPr lang="en-US"/>
              <a:t>Click to edit Master title style</a:t>
            </a:r>
            <a:endParaRPr lang="en-IN"/>
          </a:p>
        </p:txBody>
      </p:sp>
      <p:sp>
        <p:nvSpPr>
          <p:cNvPr id="3" name="Subtitle 2">
            <a:extLst>
              <a:ext uri="{FF2B5EF4-FFF2-40B4-BE49-F238E27FC236}">
                <a16:creationId xmlns:a16="http://schemas.microsoft.com/office/drawing/2014/main" id="{7D49C3F3-D1DD-4421-834A-9B8734CAADE6}"/>
              </a:ext>
            </a:extLst>
          </p:cNvPr>
          <p:cNvSpPr>
            <a:spLocks noGrp="1"/>
          </p:cNvSpPr>
          <p:nvPr>
            <p:ph type="subTitle" idx="1"/>
          </p:nvPr>
        </p:nvSpPr>
        <p:spPr>
          <a:xfrm>
            <a:off x="1524000" y="3602038"/>
            <a:ext cx="9144000" cy="1655762"/>
          </a:xfrm>
        </p:spPr>
        <p:txBody>
          <a:bodyPr/>
          <a:lstStyle>
            <a:lvl1pPr marL="0" indent="0" algn="ctr">
              <a:buNone/>
              <a:defRPr sz="2394"/>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4FC8E5-DD76-4253-91DC-8490C5C46480}"/>
              </a:ext>
            </a:extLst>
          </p:cNvPr>
          <p:cNvSpPr>
            <a:spLocks noGrp="1"/>
          </p:cNvSpPr>
          <p:nvPr>
            <p:ph type="dt" sz="half" idx="10"/>
          </p:nvPr>
        </p:nvSpPr>
        <p:spPr/>
        <p:txBody>
          <a:bodyPr/>
          <a:lstStyle/>
          <a:p>
            <a:fld id="{A461B34F-5F76-49FC-83F3-A660867203AA}" type="datetimeFigureOut">
              <a:rPr lang="en-IN" smtClean="0"/>
              <a:t>18-01-2021</a:t>
            </a:fld>
            <a:endParaRPr lang="en-IN"/>
          </a:p>
        </p:txBody>
      </p:sp>
      <p:sp>
        <p:nvSpPr>
          <p:cNvPr id="5" name="Footer Placeholder 4">
            <a:extLst>
              <a:ext uri="{FF2B5EF4-FFF2-40B4-BE49-F238E27FC236}">
                <a16:creationId xmlns:a16="http://schemas.microsoft.com/office/drawing/2014/main" id="{0FC60102-C71F-4510-B76C-E5B76772BC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CD1502-F3C0-45BF-91AD-A1FDBD27BE4F}"/>
              </a:ext>
            </a:extLst>
          </p:cNvPr>
          <p:cNvSpPr>
            <a:spLocks noGrp="1"/>
          </p:cNvSpPr>
          <p:nvPr>
            <p:ph type="sldNum" sz="quarter" idx="12"/>
          </p:nvPr>
        </p:nvSpPr>
        <p:spPr/>
        <p:txBody>
          <a:bodyPr/>
          <a:lstStyle/>
          <a:p>
            <a:fld id="{0A0CC296-8C6D-4369-A6D4-4D1D2D158126}" type="slidenum">
              <a:rPr lang="en-IN" smtClean="0"/>
              <a:t>‹#›</a:t>
            </a:fld>
            <a:endParaRPr lang="en-IN"/>
          </a:p>
        </p:txBody>
      </p:sp>
    </p:spTree>
    <p:extLst>
      <p:ext uri="{BB962C8B-B14F-4D97-AF65-F5344CB8AC3E}">
        <p14:creationId xmlns:p14="http://schemas.microsoft.com/office/powerpoint/2010/main" val="7614563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5558A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26843903"/>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54207DF4-5EC3-4F6E-8170-A24022C5DA8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3" y="0"/>
            <a:ext cx="12192003" cy="685897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1"/>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753181304"/>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2562544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936905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6647620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72654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171759498"/>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1934666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0641417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40672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51003566"/>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88407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097595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915456843"/>
      </p:ext>
    </p:extLst>
  </p:cSld>
  <p:clrMapOvr>
    <a:overrideClrMapping bg1="lt1" tx1="dk1" bg2="lt2" tx2="dk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442006126"/>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72109216"/>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865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rgbClr val="5558AF"/>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273548994"/>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606610655"/>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35823"/>
            <a:ext cx="11306469" cy="666336"/>
          </a:xfrm>
        </p:spPr>
        <p:txBody>
          <a:bodyPr vert="horz" wrap="square" lIns="0" tIns="164592" rIns="0" bIns="0" rtlCol="0" anchor="t">
            <a:noAutofit/>
          </a:bodyPr>
          <a:lstStyle>
            <a:lvl1pPr>
              <a:defRPr lang="en-US" sz="2745"/>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31616078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2482723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2">
                    <a:lumMod val="10000"/>
                  </a:schemeClr>
                </a:solidFill>
              </a:defRPr>
            </a:lvl1pPr>
          </a:lstStyle>
          <a:p>
            <a:r>
              <a:rPr lang="en-US"/>
              <a:t>Click to edit Master title style</a:t>
            </a:r>
          </a:p>
        </p:txBody>
      </p:sp>
    </p:spTree>
    <p:extLst>
      <p:ext uri="{BB962C8B-B14F-4D97-AF65-F5344CB8AC3E}">
        <p14:creationId xmlns:p14="http://schemas.microsoft.com/office/powerpoint/2010/main" val="13201652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21865322"/>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68140915"/>
      </p:ext>
    </p:extLst>
  </p:cSld>
  <p:clrMapOvr>
    <a:masterClrMapping/>
  </p:clrMapOvr>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3893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195175"/>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479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7475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758634"/>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61558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484424"/>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801727902"/>
      </p:ext>
    </p:extLst>
  </p:cSld>
  <p:clrMapOvr>
    <a:masterClrMapping/>
  </p:clrMapOvr>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Microsoft logo 4">
    <p:spTree>
      <p:nvGrpSpPr>
        <p:cNvPr id="1" name=""/>
        <p:cNvGrpSpPr/>
        <p:nvPr/>
      </p:nvGrpSpPr>
      <p:grpSpPr>
        <a:xfrm>
          <a:off x="0" y="0"/>
          <a:ext cx="0" cy="0"/>
          <a:chOff x="0" y="0"/>
          <a:chExt cx="0" cy="0"/>
        </a:xfrm>
      </p:grpSpPr>
      <p:pic>
        <p:nvPicPr>
          <p:cNvPr id="9" name="Picture 8" descr="A close up of a logo&#10;&#10;Description generated with high confidence">
            <a:extLst>
              <a:ext uri="{FF2B5EF4-FFF2-40B4-BE49-F238E27FC236}">
                <a16:creationId xmlns:a16="http://schemas.microsoft.com/office/drawing/2014/main" id="{2B1013B4-4D5C-43EE-A8F7-28A074447F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grpSp>
        <p:nvGrpSpPr>
          <p:cNvPr id="12" name="Group 6049"/>
          <p:cNvGrpSpPr>
            <a:grpSpLocks noChangeAspect="1"/>
          </p:cNvGrpSpPr>
          <p:nvPr userDrawn="1"/>
        </p:nvGrpSpPr>
        <p:grpSpPr bwMode="auto">
          <a:xfrm>
            <a:off x="3295116" y="1545772"/>
            <a:ext cx="5601768" cy="3418114"/>
            <a:chOff x="-2221" y="1217"/>
            <a:chExt cx="2219" cy="1354"/>
          </a:xfrm>
          <a:solidFill>
            <a:schemeClr val="bg1"/>
          </a:solidFill>
        </p:grpSpPr>
        <p:sp>
          <p:nvSpPr>
            <p:cNvPr id="14" name="Freeform 6050"/>
            <p:cNvSpPr>
              <a:spLocks noEditPoints="1"/>
            </p:cNvSpPr>
            <p:nvPr/>
          </p:nvSpPr>
          <p:spPr bwMode="auto">
            <a:xfrm>
              <a:off x="-1107" y="2409"/>
              <a:ext cx="149" cy="162"/>
            </a:xfrm>
            <a:custGeom>
              <a:avLst/>
              <a:gdLst>
                <a:gd name="T0" fmla="*/ 39 w 78"/>
                <a:gd name="T1" fmla="*/ 85 h 85"/>
                <a:gd name="T2" fmla="*/ 19 w 78"/>
                <a:gd name="T3" fmla="*/ 80 h 85"/>
                <a:gd name="T4" fmla="*/ 5 w 78"/>
                <a:gd name="T5" fmla="*/ 65 h 85"/>
                <a:gd name="T6" fmla="*/ 0 w 78"/>
                <a:gd name="T7" fmla="*/ 43 h 85"/>
                <a:gd name="T8" fmla="*/ 5 w 78"/>
                <a:gd name="T9" fmla="*/ 20 h 85"/>
                <a:gd name="T10" fmla="*/ 19 w 78"/>
                <a:gd name="T11" fmla="*/ 5 h 85"/>
                <a:gd name="T12" fmla="*/ 40 w 78"/>
                <a:gd name="T13" fmla="*/ 0 h 85"/>
                <a:gd name="T14" fmla="*/ 60 w 78"/>
                <a:gd name="T15" fmla="*/ 5 h 85"/>
                <a:gd name="T16" fmla="*/ 73 w 78"/>
                <a:gd name="T17" fmla="*/ 20 h 85"/>
                <a:gd name="T18" fmla="*/ 78 w 78"/>
                <a:gd name="T19" fmla="*/ 41 h 85"/>
                <a:gd name="T20" fmla="*/ 73 w 78"/>
                <a:gd name="T21" fmla="*/ 64 h 85"/>
                <a:gd name="T22" fmla="*/ 60 w 78"/>
                <a:gd name="T23" fmla="*/ 80 h 85"/>
                <a:gd name="T24" fmla="*/ 39 w 78"/>
                <a:gd name="T25" fmla="*/ 85 h 85"/>
                <a:gd name="T26" fmla="*/ 39 w 78"/>
                <a:gd name="T27" fmla="*/ 5 h 85"/>
                <a:gd name="T28" fmla="*/ 22 w 78"/>
                <a:gd name="T29" fmla="*/ 10 h 85"/>
                <a:gd name="T30" fmla="*/ 11 w 78"/>
                <a:gd name="T31" fmla="*/ 23 h 85"/>
                <a:gd name="T32" fmla="*/ 6 w 78"/>
                <a:gd name="T33" fmla="*/ 43 h 85"/>
                <a:gd name="T34" fmla="*/ 10 w 78"/>
                <a:gd name="T35" fmla="*/ 62 h 85"/>
                <a:gd name="T36" fmla="*/ 22 w 78"/>
                <a:gd name="T37" fmla="*/ 75 h 85"/>
                <a:gd name="T38" fmla="*/ 39 w 78"/>
                <a:gd name="T39" fmla="*/ 80 h 85"/>
                <a:gd name="T40" fmla="*/ 63 w 78"/>
                <a:gd name="T41" fmla="*/ 70 h 85"/>
                <a:gd name="T42" fmla="*/ 72 w 78"/>
                <a:gd name="T43" fmla="*/ 42 h 85"/>
                <a:gd name="T44" fmla="*/ 68 w 78"/>
                <a:gd name="T45" fmla="*/ 22 h 85"/>
                <a:gd name="T46" fmla="*/ 57 w 78"/>
                <a:gd name="T47" fmla="*/ 9 h 85"/>
                <a:gd name="T48" fmla="*/ 39 w 78"/>
                <a:gd name="T49"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5">
                  <a:moveTo>
                    <a:pt x="39" y="85"/>
                  </a:moveTo>
                  <a:cubicBezTo>
                    <a:pt x="31" y="85"/>
                    <a:pt x="25" y="83"/>
                    <a:pt x="19" y="80"/>
                  </a:cubicBezTo>
                  <a:cubicBezTo>
                    <a:pt x="13" y="77"/>
                    <a:pt x="8" y="72"/>
                    <a:pt x="5" y="65"/>
                  </a:cubicBezTo>
                  <a:cubicBezTo>
                    <a:pt x="2" y="59"/>
                    <a:pt x="0" y="51"/>
                    <a:pt x="0" y="43"/>
                  </a:cubicBezTo>
                  <a:cubicBezTo>
                    <a:pt x="0" y="35"/>
                    <a:pt x="2" y="27"/>
                    <a:pt x="5" y="20"/>
                  </a:cubicBezTo>
                  <a:cubicBezTo>
                    <a:pt x="9" y="14"/>
                    <a:pt x="13" y="8"/>
                    <a:pt x="19" y="5"/>
                  </a:cubicBezTo>
                  <a:cubicBezTo>
                    <a:pt x="25" y="1"/>
                    <a:pt x="32" y="0"/>
                    <a:pt x="40" y="0"/>
                  </a:cubicBezTo>
                  <a:cubicBezTo>
                    <a:pt x="48" y="0"/>
                    <a:pt x="54" y="1"/>
                    <a:pt x="60" y="5"/>
                  </a:cubicBezTo>
                  <a:cubicBezTo>
                    <a:pt x="66" y="8"/>
                    <a:pt x="70" y="13"/>
                    <a:pt x="73" y="20"/>
                  </a:cubicBezTo>
                  <a:cubicBezTo>
                    <a:pt x="76" y="26"/>
                    <a:pt x="78" y="33"/>
                    <a:pt x="78" y="41"/>
                  </a:cubicBezTo>
                  <a:cubicBezTo>
                    <a:pt x="78" y="50"/>
                    <a:pt x="76" y="58"/>
                    <a:pt x="73" y="64"/>
                  </a:cubicBezTo>
                  <a:cubicBezTo>
                    <a:pt x="70" y="71"/>
                    <a:pt x="65" y="76"/>
                    <a:pt x="60" y="80"/>
                  </a:cubicBezTo>
                  <a:cubicBezTo>
                    <a:pt x="54" y="83"/>
                    <a:pt x="47" y="85"/>
                    <a:pt x="39" y="85"/>
                  </a:cubicBezTo>
                  <a:close/>
                  <a:moveTo>
                    <a:pt x="39" y="5"/>
                  </a:moveTo>
                  <a:cubicBezTo>
                    <a:pt x="33" y="5"/>
                    <a:pt x="27" y="6"/>
                    <a:pt x="22" y="10"/>
                  </a:cubicBezTo>
                  <a:cubicBezTo>
                    <a:pt x="17" y="13"/>
                    <a:pt x="13" y="17"/>
                    <a:pt x="11" y="23"/>
                  </a:cubicBezTo>
                  <a:cubicBezTo>
                    <a:pt x="8" y="29"/>
                    <a:pt x="6" y="35"/>
                    <a:pt x="6" y="43"/>
                  </a:cubicBezTo>
                  <a:cubicBezTo>
                    <a:pt x="6" y="50"/>
                    <a:pt x="8" y="57"/>
                    <a:pt x="10" y="62"/>
                  </a:cubicBezTo>
                  <a:cubicBezTo>
                    <a:pt x="13" y="68"/>
                    <a:pt x="17" y="72"/>
                    <a:pt x="22" y="75"/>
                  </a:cubicBezTo>
                  <a:cubicBezTo>
                    <a:pt x="27" y="78"/>
                    <a:pt x="32" y="80"/>
                    <a:pt x="39" y="80"/>
                  </a:cubicBezTo>
                  <a:cubicBezTo>
                    <a:pt x="49" y="80"/>
                    <a:pt x="57" y="77"/>
                    <a:pt x="63" y="70"/>
                  </a:cubicBezTo>
                  <a:cubicBezTo>
                    <a:pt x="69" y="63"/>
                    <a:pt x="72" y="54"/>
                    <a:pt x="72" y="42"/>
                  </a:cubicBezTo>
                  <a:cubicBezTo>
                    <a:pt x="72" y="34"/>
                    <a:pt x="71" y="28"/>
                    <a:pt x="68" y="22"/>
                  </a:cubicBezTo>
                  <a:cubicBezTo>
                    <a:pt x="66" y="17"/>
                    <a:pt x="62" y="12"/>
                    <a:pt x="57" y="9"/>
                  </a:cubicBezTo>
                  <a:cubicBezTo>
                    <a:pt x="52" y="6"/>
                    <a:pt x="46" y="5"/>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051"/>
            <p:cNvSpPr>
              <a:spLocks/>
            </p:cNvSpPr>
            <p:nvPr/>
          </p:nvSpPr>
          <p:spPr bwMode="auto">
            <a:xfrm>
              <a:off x="-929" y="2411"/>
              <a:ext cx="72" cy="158"/>
            </a:xfrm>
            <a:custGeom>
              <a:avLst/>
              <a:gdLst>
                <a:gd name="T0" fmla="*/ 9 w 72"/>
                <a:gd name="T1" fmla="*/ 9 h 158"/>
                <a:gd name="T2" fmla="*/ 9 w 72"/>
                <a:gd name="T3" fmla="*/ 74 h 158"/>
                <a:gd name="T4" fmla="*/ 68 w 72"/>
                <a:gd name="T5" fmla="*/ 74 h 158"/>
                <a:gd name="T6" fmla="*/ 68 w 72"/>
                <a:gd name="T7" fmla="*/ 84 h 158"/>
                <a:gd name="T8" fmla="*/ 9 w 72"/>
                <a:gd name="T9" fmla="*/ 84 h 158"/>
                <a:gd name="T10" fmla="*/ 9 w 72"/>
                <a:gd name="T11" fmla="*/ 158 h 158"/>
                <a:gd name="T12" fmla="*/ 0 w 72"/>
                <a:gd name="T13" fmla="*/ 158 h 158"/>
                <a:gd name="T14" fmla="*/ 0 w 72"/>
                <a:gd name="T15" fmla="*/ 0 h 158"/>
                <a:gd name="T16" fmla="*/ 72 w 72"/>
                <a:gd name="T17" fmla="*/ 0 h 158"/>
                <a:gd name="T18" fmla="*/ 72 w 72"/>
                <a:gd name="T19" fmla="*/ 9 h 158"/>
                <a:gd name="T20" fmla="*/ 9 w 72"/>
                <a:gd name="T21"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58">
                  <a:moveTo>
                    <a:pt x="9" y="9"/>
                  </a:moveTo>
                  <a:lnTo>
                    <a:pt x="9" y="74"/>
                  </a:lnTo>
                  <a:lnTo>
                    <a:pt x="68" y="74"/>
                  </a:lnTo>
                  <a:lnTo>
                    <a:pt x="68" y="84"/>
                  </a:lnTo>
                  <a:lnTo>
                    <a:pt x="9" y="84"/>
                  </a:lnTo>
                  <a:lnTo>
                    <a:pt x="9" y="158"/>
                  </a:lnTo>
                  <a:lnTo>
                    <a:pt x="0" y="158"/>
                  </a:lnTo>
                  <a:lnTo>
                    <a:pt x="0" y="0"/>
                  </a:lnTo>
                  <a:lnTo>
                    <a:pt x="72" y="0"/>
                  </a:lnTo>
                  <a:lnTo>
                    <a:pt x="72"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052"/>
            <p:cNvSpPr>
              <a:spLocks noEditPoints="1"/>
            </p:cNvSpPr>
            <p:nvPr/>
          </p:nvSpPr>
          <p:spPr bwMode="auto">
            <a:xfrm>
              <a:off x="-780" y="2411"/>
              <a:ext cx="120" cy="158"/>
            </a:xfrm>
            <a:custGeom>
              <a:avLst/>
              <a:gdLst>
                <a:gd name="T0" fmla="*/ 0 w 63"/>
                <a:gd name="T1" fmla="*/ 83 h 83"/>
                <a:gd name="T2" fmla="*/ 0 w 63"/>
                <a:gd name="T3" fmla="*/ 0 h 83"/>
                <a:gd name="T4" fmla="*/ 21 w 63"/>
                <a:gd name="T5" fmla="*/ 0 h 83"/>
                <a:gd name="T6" fmla="*/ 52 w 63"/>
                <a:gd name="T7" fmla="*/ 10 h 83"/>
                <a:gd name="T8" fmla="*/ 63 w 63"/>
                <a:gd name="T9" fmla="*/ 40 h 83"/>
                <a:gd name="T10" fmla="*/ 58 w 63"/>
                <a:gd name="T11" fmla="*/ 62 h 83"/>
                <a:gd name="T12" fmla="*/ 42 w 63"/>
                <a:gd name="T13" fmla="*/ 77 h 83"/>
                <a:gd name="T14" fmla="*/ 19 w 63"/>
                <a:gd name="T15" fmla="*/ 83 h 83"/>
                <a:gd name="T16" fmla="*/ 0 w 63"/>
                <a:gd name="T17" fmla="*/ 83 h 83"/>
                <a:gd name="T18" fmla="*/ 6 w 63"/>
                <a:gd name="T19" fmla="*/ 5 h 83"/>
                <a:gd name="T20" fmla="*/ 6 w 63"/>
                <a:gd name="T21" fmla="*/ 78 h 83"/>
                <a:gd name="T22" fmla="*/ 19 w 63"/>
                <a:gd name="T23" fmla="*/ 78 h 83"/>
                <a:gd name="T24" fmla="*/ 47 w 63"/>
                <a:gd name="T25" fmla="*/ 68 h 83"/>
                <a:gd name="T26" fmla="*/ 57 w 63"/>
                <a:gd name="T27" fmla="*/ 40 h 83"/>
                <a:gd name="T28" fmla="*/ 20 w 63"/>
                <a:gd name="T29" fmla="*/ 5 h 83"/>
                <a:gd name="T30" fmla="*/ 6 w 63"/>
                <a:gd name="T3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3">
                  <a:moveTo>
                    <a:pt x="0" y="83"/>
                  </a:moveTo>
                  <a:cubicBezTo>
                    <a:pt x="0" y="0"/>
                    <a:pt x="0" y="0"/>
                    <a:pt x="0" y="0"/>
                  </a:cubicBezTo>
                  <a:cubicBezTo>
                    <a:pt x="21" y="0"/>
                    <a:pt x="21" y="0"/>
                    <a:pt x="21" y="0"/>
                  </a:cubicBezTo>
                  <a:cubicBezTo>
                    <a:pt x="34" y="0"/>
                    <a:pt x="45" y="3"/>
                    <a:pt x="52" y="10"/>
                  </a:cubicBezTo>
                  <a:cubicBezTo>
                    <a:pt x="59" y="17"/>
                    <a:pt x="63" y="27"/>
                    <a:pt x="63" y="40"/>
                  </a:cubicBezTo>
                  <a:cubicBezTo>
                    <a:pt x="63" y="49"/>
                    <a:pt x="61" y="56"/>
                    <a:pt x="58" y="62"/>
                  </a:cubicBezTo>
                  <a:cubicBezTo>
                    <a:pt x="54" y="69"/>
                    <a:pt x="49" y="74"/>
                    <a:pt x="42" y="77"/>
                  </a:cubicBezTo>
                  <a:cubicBezTo>
                    <a:pt x="36" y="81"/>
                    <a:pt x="28" y="83"/>
                    <a:pt x="19" y="83"/>
                  </a:cubicBezTo>
                  <a:lnTo>
                    <a:pt x="0" y="83"/>
                  </a:lnTo>
                  <a:close/>
                  <a:moveTo>
                    <a:pt x="6" y="5"/>
                  </a:moveTo>
                  <a:cubicBezTo>
                    <a:pt x="6" y="78"/>
                    <a:pt x="6" y="78"/>
                    <a:pt x="6" y="78"/>
                  </a:cubicBezTo>
                  <a:cubicBezTo>
                    <a:pt x="19" y="78"/>
                    <a:pt x="19" y="78"/>
                    <a:pt x="19" y="78"/>
                  </a:cubicBezTo>
                  <a:cubicBezTo>
                    <a:pt x="31" y="78"/>
                    <a:pt x="40" y="74"/>
                    <a:pt x="47" y="68"/>
                  </a:cubicBezTo>
                  <a:cubicBezTo>
                    <a:pt x="54" y="62"/>
                    <a:pt x="57" y="52"/>
                    <a:pt x="57" y="40"/>
                  </a:cubicBezTo>
                  <a:cubicBezTo>
                    <a:pt x="57" y="17"/>
                    <a:pt x="44" y="5"/>
                    <a:pt x="2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053"/>
            <p:cNvSpPr>
              <a:spLocks noEditPoints="1"/>
            </p:cNvSpPr>
            <p:nvPr/>
          </p:nvSpPr>
          <p:spPr bwMode="auto">
            <a:xfrm>
              <a:off x="-633" y="2411"/>
              <a:ext cx="93" cy="158"/>
            </a:xfrm>
            <a:custGeom>
              <a:avLst/>
              <a:gdLst>
                <a:gd name="T0" fmla="*/ 43 w 49"/>
                <a:gd name="T1" fmla="*/ 83 h 83"/>
                <a:gd name="T2" fmla="*/ 32 w 49"/>
                <a:gd name="T3" fmla="*/ 59 h 83"/>
                <a:gd name="T4" fmla="*/ 25 w 49"/>
                <a:gd name="T5" fmla="*/ 49 h 83"/>
                <a:gd name="T6" fmla="*/ 16 w 49"/>
                <a:gd name="T7" fmla="*/ 46 h 83"/>
                <a:gd name="T8" fmla="*/ 6 w 49"/>
                <a:gd name="T9" fmla="*/ 46 h 83"/>
                <a:gd name="T10" fmla="*/ 6 w 49"/>
                <a:gd name="T11" fmla="*/ 83 h 83"/>
                <a:gd name="T12" fmla="*/ 0 w 49"/>
                <a:gd name="T13" fmla="*/ 83 h 83"/>
                <a:gd name="T14" fmla="*/ 0 w 49"/>
                <a:gd name="T15" fmla="*/ 0 h 83"/>
                <a:gd name="T16" fmla="*/ 23 w 49"/>
                <a:gd name="T17" fmla="*/ 0 h 83"/>
                <a:gd name="T18" fmla="*/ 41 w 49"/>
                <a:gd name="T19" fmla="*/ 6 h 83"/>
                <a:gd name="T20" fmla="*/ 47 w 49"/>
                <a:gd name="T21" fmla="*/ 22 h 83"/>
                <a:gd name="T22" fmla="*/ 42 w 49"/>
                <a:gd name="T23" fmla="*/ 36 h 83"/>
                <a:gd name="T24" fmla="*/ 27 w 49"/>
                <a:gd name="T25" fmla="*/ 44 h 83"/>
                <a:gd name="T26" fmla="*/ 27 w 49"/>
                <a:gd name="T27" fmla="*/ 44 h 83"/>
                <a:gd name="T28" fmla="*/ 37 w 49"/>
                <a:gd name="T29" fmla="*/ 56 h 83"/>
                <a:gd name="T30" fmla="*/ 49 w 49"/>
                <a:gd name="T31" fmla="*/ 83 h 83"/>
                <a:gd name="T32" fmla="*/ 43 w 49"/>
                <a:gd name="T33" fmla="*/ 83 h 83"/>
                <a:gd name="T34" fmla="*/ 6 w 49"/>
                <a:gd name="T35" fmla="*/ 5 h 83"/>
                <a:gd name="T36" fmla="*/ 6 w 49"/>
                <a:gd name="T37" fmla="*/ 41 h 83"/>
                <a:gd name="T38" fmla="*/ 20 w 49"/>
                <a:gd name="T39" fmla="*/ 41 h 83"/>
                <a:gd name="T40" fmla="*/ 36 w 49"/>
                <a:gd name="T41" fmla="*/ 36 h 83"/>
                <a:gd name="T42" fmla="*/ 41 w 49"/>
                <a:gd name="T43" fmla="*/ 22 h 83"/>
                <a:gd name="T44" fmla="*/ 36 w 49"/>
                <a:gd name="T45" fmla="*/ 10 h 83"/>
                <a:gd name="T46" fmla="*/ 22 w 49"/>
                <a:gd name="T47" fmla="*/ 5 h 83"/>
                <a:gd name="T48" fmla="*/ 6 w 49"/>
                <a:gd name="T4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83">
                  <a:moveTo>
                    <a:pt x="43" y="83"/>
                  </a:moveTo>
                  <a:cubicBezTo>
                    <a:pt x="32" y="59"/>
                    <a:pt x="32" y="59"/>
                    <a:pt x="32" y="59"/>
                  </a:cubicBezTo>
                  <a:cubicBezTo>
                    <a:pt x="30" y="54"/>
                    <a:pt x="27" y="50"/>
                    <a:pt x="25" y="49"/>
                  </a:cubicBezTo>
                  <a:cubicBezTo>
                    <a:pt x="23" y="47"/>
                    <a:pt x="20" y="46"/>
                    <a:pt x="16" y="46"/>
                  </a:cubicBezTo>
                  <a:cubicBezTo>
                    <a:pt x="6" y="46"/>
                    <a:pt x="6" y="46"/>
                    <a:pt x="6" y="46"/>
                  </a:cubicBezTo>
                  <a:cubicBezTo>
                    <a:pt x="6" y="83"/>
                    <a:pt x="6" y="83"/>
                    <a:pt x="6" y="83"/>
                  </a:cubicBezTo>
                  <a:cubicBezTo>
                    <a:pt x="0" y="83"/>
                    <a:pt x="0" y="83"/>
                    <a:pt x="0" y="83"/>
                  </a:cubicBezTo>
                  <a:cubicBezTo>
                    <a:pt x="0" y="0"/>
                    <a:pt x="0" y="0"/>
                    <a:pt x="0" y="0"/>
                  </a:cubicBezTo>
                  <a:cubicBezTo>
                    <a:pt x="23" y="0"/>
                    <a:pt x="23" y="0"/>
                    <a:pt x="23" y="0"/>
                  </a:cubicBezTo>
                  <a:cubicBezTo>
                    <a:pt x="31" y="0"/>
                    <a:pt x="36" y="2"/>
                    <a:pt x="41" y="6"/>
                  </a:cubicBezTo>
                  <a:cubicBezTo>
                    <a:pt x="45" y="10"/>
                    <a:pt x="47" y="15"/>
                    <a:pt x="47" y="22"/>
                  </a:cubicBezTo>
                  <a:cubicBezTo>
                    <a:pt x="47" y="27"/>
                    <a:pt x="45" y="32"/>
                    <a:pt x="42" y="36"/>
                  </a:cubicBezTo>
                  <a:cubicBezTo>
                    <a:pt x="38" y="40"/>
                    <a:pt x="34" y="43"/>
                    <a:pt x="27" y="44"/>
                  </a:cubicBezTo>
                  <a:cubicBezTo>
                    <a:pt x="27" y="44"/>
                    <a:pt x="27" y="44"/>
                    <a:pt x="27" y="44"/>
                  </a:cubicBezTo>
                  <a:cubicBezTo>
                    <a:pt x="31" y="46"/>
                    <a:pt x="34" y="50"/>
                    <a:pt x="37" y="56"/>
                  </a:cubicBezTo>
                  <a:cubicBezTo>
                    <a:pt x="49" y="83"/>
                    <a:pt x="49" y="83"/>
                    <a:pt x="49" y="83"/>
                  </a:cubicBezTo>
                  <a:lnTo>
                    <a:pt x="43" y="83"/>
                  </a:lnTo>
                  <a:close/>
                  <a:moveTo>
                    <a:pt x="6" y="5"/>
                  </a:moveTo>
                  <a:cubicBezTo>
                    <a:pt x="6" y="41"/>
                    <a:pt x="6" y="41"/>
                    <a:pt x="6" y="41"/>
                  </a:cubicBezTo>
                  <a:cubicBezTo>
                    <a:pt x="20" y="41"/>
                    <a:pt x="20" y="41"/>
                    <a:pt x="20" y="41"/>
                  </a:cubicBezTo>
                  <a:cubicBezTo>
                    <a:pt x="27" y="41"/>
                    <a:pt x="32" y="39"/>
                    <a:pt x="36" y="36"/>
                  </a:cubicBezTo>
                  <a:cubicBezTo>
                    <a:pt x="39" y="32"/>
                    <a:pt x="41" y="28"/>
                    <a:pt x="41" y="22"/>
                  </a:cubicBezTo>
                  <a:cubicBezTo>
                    <a:pt x="41" y="17"/>
                    <a:pt x="39" y="13"/>
                    <a:pt x="36" y="10"/>
                  </a:cubicBezTo>
                  <a:cubicBezTo>
                    <a:pt x="33" y="7"/>
                    <a:pt x="28" y="5"/>
                    <a:pt x="22"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054"/>
            <p:cNvSpPr>
              <a:spLocks/>
            </p:cNvSpPr>
            <p:nvPr/>
          </p:nvSpPr>
          <p:spPr bwMode="auto">
            <a:xfrm>
              <a:off x="-511" y="2411"/>
              <a:ext cx="78" cy="158"/>
            </a:xfrm>
            <a:custGeom>
              <a:avLst/>
              <a:gdLst>
                <a:gd name="T0" fmla="*/ 0 w 78"/>
                <a:gd name="T1" fmla="*/ 158 h 158"/>
                <a:gd name="T2" fmla="*/ 0 w 78"/>
                <a:gd name="T3" fmla="*/ 0 h 158"/>
                <a:gd name="T4" fmla="*/ 74 w 78"/>
                <a:gd name="T5" fmla="*/ 0 h 158"/>
                <a:gd name="T6" fmla="*/ 74 w 78"/>
                <a:gd name="T7" fmla="*/ 9 h 158"/>
                <a:gd name="T8" fmla="*/ 11 w 78"/>
                <a:gd name="T9" fmla="*/ 9 h 158"/>
                <a:gd name="T10" fmla="*/ 11 w 78"/>
                <a:gd name="T11" fmla="*/ 72 h 158"/>
                <a:gd name="T12" fmla="*/ 68 w 78"/>
                <a:gd name="T13" fmla="*/ 72 h 158"/>
                <a:gd name="T14" fmla="*/ 68 w 78"/>
                <a:gd name="T15" fmla="*/ 84 h 158"/>
                <a:gd name="T16" fmla="*/ 11 w 78"/>
                <a:gd name="T17" fmla="*/ 84 h 158"/>
                <a:gd name="T18" fmla="*/ 11 w 78"/>
                <a:gd name="T19" fmla="*/ 149 h 158"/>
                <a:gd name="T20" fmla="*/ 78 w 78"/>
                <a:gd name="T21" fmla="*/ 149 h 158"/>
                <a:gd name="T22" fmla="*/ 78 w 78"/>
                <a:gd name="T23" fmla="*/ 158 h 158"/>
                <a:gd name="T24" fmla="*/ 0 w 78"/>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58">
                  <a:moveTo>
                    <a:pt x="0" y="158"/>
                  </a:moveTo>
                  <a:lnTo>
                    <a:pt x="0" y="0"/>
                  </a:lnTo>
                  <a:lnTo>
                    <a:pt x="74" y="0"/>
                  </a:lnTo>
                  <a:lnTo>
                    <a:pt x="74" y="9"/>
                  </a:lnTo>
                  <a:lnTo>
                    <a:pt x="11" y="9"/>
                  </a:lnTo>
                  <a:lnTo>
                    <a:pt x="11" y="72"/>
                  </a:lnTo>
                  <a:lnTo>
                    <a:pt x="68" y="72"/>
                  </a:lnTo>
                  <a:lnTo>
                    <a:pt x="68" y="84"/>
                  </a:lnTo>
                  <a:lnTo>
                    <a:pt x="11" y="84"/>
                  </a:lnTo>
                  <a:lnTo>
                    <a:pt x="11" y="149"/>
                  </a:lnTo>
                  <a:lnTo>
                    <a:pt x="78" y="149"/>
                  </a:lnTo>
                  <a:lnTo>
                    <a:pt x="78"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055"/>
            <p:cNvSpPr>
              <a:spLocks noEditPoints="1"/>
            </p:cNvSpPr>
            <p:nvPr/>
          </p:nvSpPr>
          <p:spPr bwMode="auto">
            <a:xfrm>
              <a:off x="-416" y="2411"/>
              <a:ext cx="128" cy="158"/>
            </a:xfrm>
            <a:custGeom>
              <a:avLst/>
              <a:gdLst>
                <a:gd name="T0" fmla="*/ 61 w 67"/>
                <a:gd name="T1" fmla="*/ 83 h 83"/>
                <a:gd name="T2" fmla="*/ 51 w 67"/>
                <a:gd name="T3" fmla="*/ 57 h 83"/>
                <a:gd name="T4" fmla="*/ 16 w 67"/>
                <a:gd name="T5" fmla="*/ 57 h 83"/>
                <a:gd name="T6" fmla="*/ 6 w 67"/>
                <a:gd name="T7" fmla="*/ 83 h 83"/>
                <a:gd name="T8" fmla="*/ 0 w 67"/>
                <a:gd name="T9" fmla="*/ 83 h 83"/>
                <a:gd name="T10" fmla="*/ 31 w 67"/>
                <a:gd name="T11" fmla="*/ 0 h 83"/>
                <a:gd name="T12" fmla="*/ 36 w 67"/>
                <a:gd name="T13" fmla="*/ 0 h 83"/>
                <a:gd name="T14" fmla="*/ 67 w 67"/>
                <a:gd name="T15" fmla="*/ 83 h 83"/>
                <a:gd name="T16" fmla="*/ 61 w 67"/>
                <a:gd name="T17" fmla="*/ 83 h 83"/>
                <a:gd name="T18" fmla="*/ 34 w 67"/>
                <a:gd name="T19" fmla="*/ 7 h 83"/>
                <a:gd name="T20" fmla="*/ 33 w 67"/>
                <a:gd name="T21" fmla="*/ 7 h 83"/>
                <a:gd name="T22" fmla="*/ 31 w 67"/>
                <a:gd name="T23" fmla="*/ 13 h 83"/>
                <a:gd name="T24" fmla="*/ 18 w 67"/>
                <a:gd name="T25" fmla="*/ 52 h 83"/>
                <a:gd name="T26" fmla="*/ 50 w 67"/>
                <a:gd name="T27" fmla="*/ 52 h 83"/>
                <a:gd name="T28" fmla="*/ 36 w 67"/>
                <a:gd name="T29" fmla="*/ 13 h 83"/>
                <a:gd name="T30" fmla="*/ 34 w 67"/>
                <a:gd name="T3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3">
                  <a:moveTo>
                    <a:pt x="61" y="83"/>
                  </a:moveTo>
                  <a:cubicBezTo>
                    <a:pt x="51" y="57"/>
                    <a:pt x="51" y="57"/>
                    <a:pt x="51" y="57"/>
                  </a:cubicBezTo>
                  <a:cubicBezTo>
                    <a:pt x="16" y="57"/>
                    <a:pt x="16" y="57"/>
                    <a:pt x="16" y="57"/>
                  </a:cubicBezTo>
                  <a:cubicBezTo>
                    <a:pt x="6" y="83"/>
                    <a:pt x="6" y="83"/>
                    <a:pt x="6" y="83"/>
                  </a:cubicBezTo>
                  <a:cubicBezTo>
                    <a:pt x="0" y="83"/>
                    <a:pt x="0" y="83"/>
                    <a:pt x="0" y="83"/>
                  </a:cubicBezTo>
                  <a:cubicBezTo>
                    <a:pt x="31" y="0"/>
                    <a:pt x="31" y="0"/>
                    <a:pt x="31" y="0"/>
                  </a:cubicBezTo>
                  <a:cubicBezTo>
                    <a:pt x="36" y="0"/>
                    <a:pt x="36" y="0"/>
                    <a:pt x="36" y="0"/>
                  </a:cubicBezTo>
                  <a:cubicBezTo>
                    <a:pt x="67" y="83"/>
                    <a:pt x="67" y="83"/>
                    <a:pt x="67" y="83"/>
                  </a:cubicBezTo>
                  <a:lnTo>
                    <a:pt x="61" y="83"/>
                  </a:lnTo>
                  <a:close/>
                  <a:moveTo>
                    <a:pt x="34" y="7"/>
                  </a:moveTo>
                  <a:cubicBezTo>
                    <a:pt x="33" y="7"/>
                    <a:pt x="33" y="7"/>
                    <a:pt x="33" y="7"/>
                  </a:cubicBezTo>
                  <a:cubicBezTo>
                    <a:pt x="33" y="10"/>
                    <a:pt x="32" y="12"/>
                    <a:pt x="31" y="13"/>
                  </a:cubicBezTo>
                  <a:cubicBezTo>
                    <a:pt x="18" y="52"/>
                    <a:pt x="18" y="52"/>
                    <a:pt x="18" y="52"/>
                  </a:cubicBezTo>
                  <a:cubicBezTo>
                    <a:pt x="50" y="52"/>
                    <a:pt x="50" y="52"/>
                    <a:pt x="50" y="52"/>
                  </a:cubicBezTo>
                  <a:cubicBezTo>
                    <a:pt x="36" y="13"/>
                    <a:pt x="36" y="13"/>
                    <a:pt x="36" y="13"/>
                  </a:cubicBezTo>
                  <a:lnTo>
                    <a:pt x="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056"/>
            <p:cNvSpPr>
              <a:spLocks/>
            </p:cNvSpPr>
            <p:nvPr/>
          </p:nvSpPr>
          <p:spPr bwMode="auto">
            <a:xfrm>
              <a:off x="-265" y="2411"/>
              <a:ext cx="149" cy="158"/>
            </a:xfrm>
            <a:custGeom>
              <a:avLst/>
              <a:gdLst>
                <a:gd name="T0" fmla="*/ 72 w 78"/>
                <a:gd name="T1" fmla="*/ 83 h 83"/>
                <a:gd name="T2" fmla="*/ 72 w 78"/>
                <a:gd name="T3" fmla="*/ 24 h 83"/>
                <a:gd name="T4" fmla="*/ 73 w 78"/>
                <a:gd name="T5" fmla="*/ 12 h 83"/>
                <a:gd name="T6" fmla="*/ 73 w 78"/>
                <a:gd name="T7" fmla="*/ 12 h 83"/>
                <a:gd name="T8" fmla="*/ 69 w 78"/>
                <a:gd name="T9" fmla="*/ 19 h 83"/>
                <a:gd name="T10" fmla="*/ 40 w 78"/>
                <a:gd name="T11" fmla="*/ 83 h 83"/>
                <a:gd name="T12" fmla="*/ 38 w 78"/>
                <a:gd name="T13" fmla="*/ 83 h 83"/>
                <a:gd name="T14" fmla="*/ 9 w 78"/>
                <a:gd name="T15" fmla="*/ 19 h 83"/>
                <a:gd name="T16" fmla="*/ 6 w 78"/>
                <a:gd name="T17" fmla="*/ 12 h 83"/>
                <a:gd name="T18" fmla="*/ 6 w 78"/>
                <a:gd name="T19" fmla="*/ 12 h 83"/>
                <a:gd name="T20" fmla="*/ 6 w 78"/>
                <a:gd name="T21" fmla="*/ 23 h 83"/>
                <a:gd name="T22" fmla="*/ 6 w 78"/>
                <a:gd name="T23" fmla="*/ 83 h 83"/>
                <a:gd name="T24" fmla="*/ 0 w 78"/>
                <a:gd name="T25" fmla="*/ 83 h 83"/>
                <a:gd name="T26" fmla="*/ 0 w 78"/>
                <a:gd name="T27" fmla="*/ 0 h 83"/>
                <a:gd name="T28" fmla="*/ 6 w 78"/>
                <a:gd name="T29" fmla="*/ 0 h 83"/>
                <a:gd name="T30" fmla="*/ 36 w 78"/>
                <a:gd name="T31" fmla="*/ 67 h 83"/>
                <a:gd name="T32" fmla="*/ 37 w 78"/>
                <a:gd name="T33" fmla="*/ 68 h 83"/>
                <a:gd name="T34" fmla="*/ 39 w 78"/>
                <a:gd name="T35" fmla="*/ 74 h 83"/>
                <a:gd name="T36" fmla="*/ 39 w 78"/>
                <a:gd name="T37" fmla="*/ 74 h 83"/>
                <a:gd name="T38" fmla="*/ 42 w 78"/>
                <a:gd name="T39" fmla="*/ 66 h 83"/>
                <a:gd name="T40" fmla="*/ 73 w 78"/>
                <a:gd name="T41" fmla="*/ 0 h 83"/>
                <a:gd name="T42" fmla="*/ 78 w 78"/>
                <a:gd name="T43" fmla="*/ 0 h 83"/>
                <a:gd name="T44" fmla="*/ 78 w 78"/>
                <a:gd name="T45" fmla="*/ 83 h 83"/>
                <a:gd name="T46" fmla="*/ 72 w 78"/>
                <a:gd name="T4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3">
                  <a:moveTo>
                    <a:pt x="72" y="83"/>
                  </a:moveTo>
                  <a:cubicBezTo>
                    <a:pt x="72" y="24"/>
                    <a:pt x="72" y="24"/>
                    <a:pt x="72" y="24"/>
                  </a:cubicBezTo>
                  <a:cubicBezTo>
                    <a:pt x="73" y="12"/>
                    <a:pt x="73" y="12"/>
                    <a:pt x="73" y="12"/>
                  </a:cubicBezTo>
                  <a:cubicBezTo>
                    <a:pt x="73" y="12"/>
                    <a:pt x="73" y="12"/>
                    <a:pt x="73" y="12"/>
                  </a:cubicBezTo>
                  <a:cubicBezTo>
                    <a:pt x="69" y="19"/>
                    <a:pt x="69" y="19"/>
                    <a:pt x="69" y="19"/>
                  </a:cubicBezTo>
                  <a:cubicBezTo>
                    <a:pt x="40" y="83"/>
                    <a:pt x="40" y="83"/>
                    <a:pt x="40" y="83"/>
                  </a:cubicBezTo>
                  <a:cubicBezTo>
                    <a:pt x="38" y="83"/>
                    <a:pt x="38" y="83"/>
                    <a:pt x="38" y="83"/>
                  </a:cubicBezTo>
                  <a:cubicBezTo>
                    <a:pt x="9" y="19"/>
                    <a:pt x="9" y="19"/>
                    <a:pt x="9" y="19"/>
                  </a:cubicBezTo>
                  <a:cubicBezTo>
                    <a:pt x="7" y="17"/>
                    <a:pt x="7" y="15"/>
                    <a:pt x="6" y="12"/>
                  </a:cubicBezTo>
                  <a:cubicBezTo>
                    <a:pt x="6" y="12"/>
                    <a:pt x="6" y="12"/>
                    <a:pt x="6" y="12"/>
                  </a:cubicBezTo>
                  <a:cubicBezTo>
                    <a:pt x="6" y="15"/>
                    <a:pt x="6" y="18"/>
                    <a:pt x="6" y="23"/>
                  </a:cubicBezTo>
                  <a:cubicBezTo>
                    <a:pt x="6" y="83"/>
                    <a:pt x="6" y="83"/>
                    <a:pt x="6" y="83"/>
                  </a:cubicBezTo>
                  <a:cubicBezTo>
                    <a:pt x="0" y="83"/>
                    <a:pt x="0" y="83"/>
                    <a:pt x="0" y="83"/>
                  </a:cubicBezTo>
                  <a:cubicBezTo>
                    <a:pt x="0" y="0"/>
                    <a:pt x="0" y="0"/>
                    <a:pt x="0" y="0"/>
                  </a:cubicBezTo>
                  <a:cubicBezTo>
                    <a:pt x="6" y="0"/>
                    <a:pt x="6" y="0"/>
                    <a:pt x="6" y="0"/>
                  </a:cubicBezTo>
                  <a:cubicBezTo>
                    <a:pt x="36" y="67"/>
                    <a:pt x="36" y="67"/>
                    <a:pt x="36" y="67"/>
                  </a:cubicBezTo>
                  <a:cubicBezTo>
                    <a:pt x="37" y="68"/>
                    <a:pt x="37" y="68"/>
                    <a:pt x="37" y="68"/>
                  </a:cubicBezTo>
                  <a:cubicBezTo>
                    <a:pt x="39" y="74"/>
                    <a:pt x="39" y="74"/>
                    <a:pt x="39" y="74"/>
                  </a:cubicBezTo>
                  <a:cubicBezTo>
                    <a:pt x="39" y="74"/>
                    <a:pt x="39" y="74"/>
                    <a:pt x="39" y="74"/>
                  </a:cubicBezTo>
                  <a:cubicBezTo>
                    <a:pt x="42" y="66"/>
                    <a:pt x="42" y="66"/>
                    <a:pt x="42" y="66"/>
                  </a:cubicBezTo>
                  <a:cubicBezTo>
                    <a:pt x="73" y="0"/>
                    <a:pt x="73" y="0"/>
                    <a:pt x="73" y="0"/>
                  </a:cubicBezTo>
                  <a:cubicBezTo>
                    <a:pt x="78" y="0"/>
                    <a:pt x="78" y="0"/>
                    <a:pt x="78" y="0"/>
                  </a:cubicBezTo>
                  <a:cubicBezTo>
                    <a:pt x="78" y="83"/>
                    <a:pt x="78" y="83"/>
                    <a:pt x="78" y="83"/>
                  </a:cubicBezTo>
                  <a:lnTo>
                    <a:pt x="7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057"/>
            <p:cNvSpPr>
              <a:spLocks/>
            </p:cNvSpPr>
            <p:nvPr/>
          </p:nvSpPr>
          <p:spPr bwMode="auto">
            <a:xfrm>
              <a:off x="-86" y="2409"/>
              <a:ext cx="84" cy="162"/>
            </a:xfrm>
            <a:custGeom>
              <a:avLst/>
              <a:gdLst>
                <a:gd name="T0" fmla="*/ 0 w 44"/>
                <a:gd name="T1" fmla="*/ 81 h 85"/>
                <a:gd name="T2" fmla="*/ 0 w 44"/>
                <a:gd name="T3" fmla="*/ 74 h 85"/>
                <a:gd name="T4" fmla="*/ 18 w 44"/>
                <a:gd name="T5" fmla="*/ 80 h 85"/>
                <a:gd name="T6" fmla="*/ 33 w 44"/>
                <a:gd name="T7" fmla="*/ 76 h 85"/>
                <a:gd name="T8" fmla="*/ 38 w 44"/>
                <a:gd name="T9" fmla="*/ 65 h 85"/>
                <a:gd name="T10" fmla="*/ 34 w 44"/>
                <a:gd name="T11" fmla="*/ 54 h 85"/>
                <a:gd name="T12" fmla="*/ 20 w 44"/>
                <a:gd name="T13" fmla="*/ 44 h 85"/>
                <a:gd name="T14" fmla="*/ 4 w 44"/>
                <a:gd name="T15" fmla="*/ 32 h 85"/>
                <a:gd name="T16" fmla="*/ 0 w 44"/>
                <a:gd name="T17" fmla="*/ 21 h 85"/>
                <a:gd name="T18" fmla="*/ 4 w 44"/>
                <a:gd name="T19" fmla="*/ 10 h 85"/>
                <a:gd name="T20" fmla="*/ 13 w 44"/>
                <a:gd name="T21" fmla="*/ 2 h 85"/>
                <a:gd name="T22" fmla="*/ 26 w 44"/>
                <a:gd name="T23" fmla="*/ 0 h 85"/>
                <a:gd name="T24" fmla="*/ 40 w 44"/>
                <a:gd name="T25" fmla="*/ 2 h 85"/>
                <a:gd name="T26" fmla="*/ 40 w 44"/>
                <a:gd name="T27" fmla="*/ 8 h 85"/>
                <a:gd name="T28" fmla="*/ 25 w 44"/>
                <a:gd name="T29" fmla="*/ 5 h 85"/>
                <a:gd name="T30" fmla="*/ 12 w 44"/>
                <a:gd name="T31" fmla="*/ 9 h 85"/>
                <a:gd name="T32" fmla="*/ 6 w 44"/>
                <a:gd name="T33" fmla="*/ 20 h 85"/>
                <a:gd name="T34" fmla="*/ 8 w 44"/>
                <a:gd name="T35" fmla="*/ 27 h 85"/>
                <a:gd name="T36" fmla="*/ 12 w 44"/>
                <a:gd name="T37" fmla="*/ 32 h 85"/>
                <a:gd name="T38" fmla="*/ 24 w 44"/>
                <a:gd name="T39" fmla="*/ 40 h 85"/>
                <a:gd name="T40" fmla="*/ 36 w 44"/>
                <a:gd name="T41" fmla="*/ 48 h 85"/>
                <a:gd name="T42" fmla="*/ 42 w 44"/>
                <a:gd name="T43" fmla="*/ 55 h 85"/>
                <a:gd name="T44" fmla="*/ 44 w 44"/>
                <a:gd name="T45" fmla="*/ 64 h 85"/>
                <a:gd name="T46" fmla="*/ 37 w 44"/>
                <a:gd name="T47" fmla="*/ 79 h 85"/>
                <a:gd name="T48" fmla="*/ 18 w 44"/>
                <a:gd name="T49" fmla="*/ 85 h 85"/>
                <a:gd name="T50" fmla="*/ 9 w 44"/>
                <a:gd name="T51" fmla="*/ 84 h 85"/>
                <a:gd name="T52" fmla="*/ 0 w 44"/>
                <a:gd name="T5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85">
                  <a:moveTo>
                    <a:pt x="0" y="81"/>
                  </a:moveTo>
                  <a:cubicBezTo>
                    <a:pt x="0" y="74"/>
                    <a:pt x="0" y="74"/>
                    <a:pt x="0" y="74"/>
                  </a:cubicBezTo>
                  <a:cubicBezTo>
                    <a:pt x="6" y="78"/>
                    <a:pt x="12" y="80"/>
                    <a:pt x="18" y="80"/>
                  </a:cubicBezTo>
                  <a:cubicBezTo>
                    <a:pt x="25" y="80"/>
                    <a:pt x="30" y="79"/>
                    <a:pt x="33" y="76"/>
                  </a:cubicBezTo>
                  <a:cubicBezTo>
                    <a:pt x="36" y="73"/>
                    <a:pt x="38" y="70"/>
                    <a:pt x="38" y="65"/>
                  </a:cubicBezTo>
                  <a:cubicBezTo>
                    <a:pt x="38" y="60"/>
                    <a:pt x="37" y="57"/>
                    <a:pt x="34" y="54"/>
                  </a:cubicBezTo>
                  <a:cubicBezTo>
                    <a:pt x="32" y="52"/>
                    <a:pt x="27" y="49"/>
                    <a:pt x="20" y="44"/>
                  </a:cubicBezTo>
                  <a:cubicBezTo>
                    <a:pt x="12" y="40"/>
                    <a:pt x="7" y="36"/>
                    <a:pt x="4" y="32"/>
                  </a:cubicBezTo>
                  <a:cubicBezTo>
                    <a:pt x="2" y="29"/>
                    <a:pt x="0" y="25"/>
                    <a:pt x="0" y="21"/>
                  </a:cubicBezTo>
                  <a:cubicBezTo>
                    <a:pt x="0" y="17"/>
                    <a:pt x="2" y="13"/>
                    <a:pt x="4" y="10"/>
                  </a:cubicBezTo>
                  <a:cubicBezTo>
                    <a:pt x="6" y="7"/>
                    <a:pt x="9" y="4"/>
                    <a:pt x="13" y="2"/>
                  </a:cubicBezTo>
                  <a:cubicBezTo>
                    <a:pt x="16" y="0"/>
                    <a:pt x="21" y="0"/>
                    <a:pt x="26" y="0"/>
                  </a:cubicBezTo>
                  <a:cubicBezTo>
                    <a:pt x="31" y="0"/>
                    <a:pt x="35" y="0"/>
                    <a:pt x="40" y="2"/>
                  </a:cubicBezTo>
                  <a:cubicBezTo>
                    <a:pt x="40" y="8"/>
                    <a:pt x="40" y="8"/>
                    <a:pt x="40" y="8"/>
                  </a:cubicBezTo>
                  <a:cubicBezTo>
                    <a:pt x="35" y="6"/>
                    <a:pt x="30" y="5"/>
                    <a:pt x="25" y="5"/>
                  </a:cubicBezTo>
                  <a:cubicBezTo>
                    <a:pt x="19" y="5"/>
                    <a:pt x="15" y="6"/>
                    <a:pt x="12" y="9"/>
                  </a:cubicBezTo>
                  <a:cubicBezTo>
                    <a:pt x="8" y="12"/>
                    <a:pt x="6" y="15"/>
                    <a:pt x="6" y="20"/>
                  </a:cubicBezTo>
                  <a:cubicBezTo>
                    <a:pt x="6" y="23"/>
                    <a:pt x="7" y="25"/>
                    <a:pt x="8" y="27"/>
                  </a:cubicBezTo>
                  <a:cubicBezTo>
                    <a:pt x="9" y="29"/>
                    <a:pt x="10" y="31"/>
                    <a:pt x="12" y="32"/>
                  </a:cubicBezTo>
                  <a:cubicBezTo>
                    <a:pt x="14" y="34"/>
                    <a:pt x="18" y="37"/>
                    <a:pt x="24" y="40"/>
                  </a:cubicBezTo>
                  <a:cubicBezTo>
                    <a:pt x="29" y="43"/>
                    <a:pt x="33" y="46"/>
                    <a:pt x="36" y="48"/>
                  </a:cubicBezTo>
                  <a:cubicBezTo>
                    <a:pt x="39" y="50"/>
                    <a:pt x="41" y="53"/>
                    <a:pt x="42" y="55"/>
                  </a:cubicBezTo>
                  <a:cubicBezTo>
                    <a:pt x="43" y="57"/>
                    <a:pt x="44" y="60"/>
                    <a:pt x="44" y="64"/>
                  </a:cubicBezTo>
                  <a:cubicBezTo>
                    <a:pt x="44" y="70"/>
                    <a:pt x="41" y="76"/>
                    <a:pt x="37" y="79"/>
                  </a:cubicBezTo>
                  <a:cubicBezTo>
                    <a:pt x="32" y="83"/>
                    <a:pt x="26" y="85"/>
                    <a:pt x="18" y="85"/>
                  </a:cubicBezTo>
                  <a:cubicBezTo>
                    <a:pt x="16" y="85"/>
                    <a:pt x="13" y="85"/>
                    <a:pt x="9" y="84"/>
                  </a:cubicBezTo>
                  <a:cubicBezTo>
                    <a:pt x="5" y="83"/>
                    <a:pt x="2" y="82"/>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058"/>
            <p:cNvSpPr>
              <a:spLocks noEditPoints="1"/>
            </p:cNvSpPr>
            <p:nvPr/>
          </p:nvSpPr>
          <p:spPr bwMode="auto">
            <a:xfrm>
              <a:off x="-1107" y="2409"/>
              <a:ext cx="149" cy="162"/>
            </a:xfrm>
            <a:custGeom>
              <a:avLst/>
              <a:gdLst>
                <a:gd name="T0" fmla="*/ 39 w 78"/>
                <a:gd name="T1" fmla="*/ 85 h 85"/>
                <a:gd name="T2" fmla="*/ 19 w 78"/>
                <a:gd name="T3" fmla="*/ 80 h 85"/>
                <a:gd name="T4" fmla="*/ 5 w 78"/>
                <a:gd name="T5" fmla="*/ 65 h 85"/>
                <a:gd name="T6" fmla="*/ 0 w 78"/>
                <a:gd name="T7" fmla="*/ 43 h 85"/>
                <a:gd name="T8" fmla="*/ 5 w 78"/>
                <a:gd name="T9" fmla="*/ 20 h 85"/>
                <a:gd name="T10" fmla="*/ 19 w 78"/>
                <a:gd name="T11" fmla="*/ 5 h 85"/>
                <a:gd name="T12" fmla="*/ 40 w 78"/>
                <a:gd name="T13" fmla="*/ 0 h 85"/>
                <a:gd name="T14" fmla="*/ 60 w 78"/>
                <a:gd name="T15" fmla="*/ 5 h 85"/>
                <a:gd name="T16" fmla="*/ 73 w 78"/>
                <a:gd name="T17" fmla="*/ 20 h 85"/>
                <a:gd name="T18" fmla="*/ 78 w 78"/>
                <a:gd name="T19" fmla="*/ 41 h 85"/>
                <a:gd name="T20" fmla="*/ 73 w 78"/>
                <a:gd name="T21" fmla="*/ 64 h 85"/>
                <a:gd name="T22" fmla="*/ 60 w 78"/>
                <a:gd name="T23" fmla="*/ 80 h 85"/>
                <a:gd name="T24" fmla="*/ 39 w 78"/>
                <a:gd name="T25" fmla="*/ 85 h 85"/>
                <a:gd name="T26" fmla="*/ 39 w 78"/>
                <a:gd name="T27" fmla="*/ 5 h 85"/>
                <a:gd name="T28" fmla="*/ 22 w 78"/>
                <a:gd name="T29" fmla="*/ 10 h 85"/>
                <a:gd name="T30" fmla="*/ 11 w 78"/>
                <a:gd name="T31" fmla="*/ 23 h 85"/>
                <a:gd name="T32" fmla="*/ 6 w 78"/>
                <a:gd name="T33" fmla="*/ 43 h 85"/>
                <a:gd name="T34" fmla="*/ 10 w 78"/>
                <a:gd name="T35" fmla="*/ 62 h 85"/>
                <a:gd name="T36" fmla="*/ 22 w 78"/>
                <a:gd name="T37" fmla="*/ 75 h 85"/>
                <a:gd name="T38" fmla="*/ 39 w 78"/>
                <a:gd name="T39" fmla="*/ 80 h 85"/>
                <a:gd name="T40" fmla="*/ 63 w 78"/>
                <a:gd name="T41" fmla="*/ 70 h 85"/>
                <a:gd name="T42" fmla="*/ 72 w 78"/>
                <a:gd name="T43" fmla="*/ 42 h 85"/>
                <a:gd name="T44" fmla="*/ 68 w 78"/>
                <a:gd name="T45" fmla="*/ 22 h 85"/>
                <a:gd name="T46" fmla="*/ 57 w 78"/>
                <a:gd name="T47" fmla="*/ 9 h 85"/>
                <a:gd name="T48" fmla="*/ 39 w 78"/>
                <a:gd name="T49"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5">
                  <a:moveTo>
                    <a:pt x="39" y="85"/>
                  </a:moveTo>
                  <a:cubicBezTo>
                    <a:pt x="31" y="85"/>
                    <a:pt x="25" y="83"/>
                    <a:pt x="19" y="80"/>
                  </a:cubicBezTo>
                  <a:cubicBezTo>
                    <a:pt x="13" y="77"/>
                    <a:pt x="8" y="72"/>
                    <a:pt x="5" y="65"/>
                  </a:cubicBezTo>
                  <a:cubicBezTo>
                    <a:pt x="2" y="59"/>
                    <a:pt x="0" y="51"/>
                    <a:pt x="0" y="43"/>
                  </a:cubicBezTo>
                  <a:cubicBezTo>
                    <a:pt x="0" y="35"/>
                    <a:pt x="2" y="27"/>
                    <a:pt x="5" y="20"/>
                  </a:cubicBezTo>
                  <a:cubicBezTo>
                    <a:pt x="9" y="14"/>
                    <a:pt x="13" y="8"/>
                    <a:pt x="19" y="5"/>
                  </a:cubicBezTo>
                  <a:cubicBezTo>
                    <a:pt x="25" y="1"/>
                    <a:pt x="32" y="0"/>
                    <a:pt x="40" y="0"/>
                  </a:cubicBezTo>
                  <a:cubicBezTo>
                    <a:pt x="48" y="0"/>
                    <a:pt x="54" y="1"/>
                    <a:pt x="60" y="5"/>
                  </a:cubicBezTo>
                  <a:cubicBezTo>
                    <a:pt x="66" y="8"/>
                    <a:pt x="70" y="13"/>
                    <a:pt x="73" y="20"/>
                  </a:cubicBezTo>
                  <a:cubicBezTo>
                    <a:pt x="76" y="26"/>
                    <a:pt x="78" y="33"/>
                    <a:pt x="78" y="41"/>
                  </a:cubicBezTo>
                  <a:cubicBezTo>
                    <a:pt x="78" y="50"/>
                    <a:pt x="76" y="58"/>
                    <a:pt x="73" y="64"/>
                  </a:cubicBezTo>
                  <a:cubicBezTo>
                    <a:pt x="70" y="71"/>
                    <a:pt x="65" y="76"/>
                    <a:pt x="60" y="80"/>
                  </a:cubicBezTo>
                  <a:cubicBezTo>
                    <a:pt x="54" y="83"/>
                    <a:pt x="47" y="85"/>
                    <a:pt x="39" y="85"/>
                  </a:cubicBezTo>
                  <a:close/>
                  <a:moveTo>
                    <a:pt x="39" y="5"/>
                  </a:moveTo>
                  <a:cubicBezTo>
                    <a:pt x="33" y="5"/>
                    <a:pt x="27" y="6"/>
                    <a:pt x="22" y="10"/>
                  </a:cubicBezTo>
                  <a:cubicBezTo>
                    <a:pt x="17" y="13"/>
                    <a:pt x="13" y="17"/>
                    <a:pt x="11" y="23"/>
                  </a:cubicBezTo>
                  <a:cubicBezTo>
                    <a:pt x="8" y="29"/>
                    <a:pt x="6" y="35"/>
                    <a:pt x="6" y="43"/>
                  </a:cubicBezTo>
                  <a:cubicBezTo>
                    <a:pt x="6" y="50"/>
                    <a:pt x="8" y="57"/>
                    <a:pt x="10" y="62"/>
                  </a:cubicBezTo>
                  <a:cubicBezTo>
                    <a:pt x="13" y="68"/>
                    <a:pt x="17" y="72"/>
                    <a:pt x="22" y="75"/>
                  </a:cubicBezTo>
                  <a:cubicBezTo>
                    <a:pt x="27" y="78"/>
                    <a:pt x="32" y="80"/>
                    <a:pt x="39" y="80"/>
                  </a:cubicBezTo>
                  <a:cubicBezTo>
                    <a:pt x="49" y="80"/>
                    <a:pt x="57" y="77"/>
                    <a:pt x="63" y="70"/>
                  </a:cubicBezTo>
                  <a:cubicBezTo>
                    <a:pt x="69" y="63"/>
                    <a:pt x="72" y="54"/>
                    <a:pt x="72" y="42"/>
                  </a:cubicBezTo>
                  <a:cubicBezTo>
                    <a:pt x="72" y="34"/>
                    <a:pt x="71" y="28"/>
                    <a:pt x="68" y="22"/>
                  </a:cubicBezTo>
                  <a:cubicBezTo>
                    <a:pt x="66" y="17"/>
                    <a:pt x="62" y="12"/>
                    <a:pt x="57" y="9"/>
                  </a:cubicBezTo>
                  <a:cubicBezTo>
                    <a:pt x="52" y="6"/>
                    <a:pt x="46" y="5"/>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059"/>
            <p:cNvSpPr>
              <a:spLocks/>
            </p:cNvSpPr>
            <p:nvPr/>
          </p:nvSpPr>
          <p:spPr bwMode="auto">
            <a:xfrm>
              <a:off x="-929" y="2411"/>
              <a:ext cx="72" cy="158"/>
            </a:xfrm>
            <a:custGeom>
              <a:avLst/>
              <a:gdLst>
                <a:gd name="T0" fmla="*/ 9 w 72"/>
                <a:gd name="T1" fmla="*/ 9 h 158"/>
                <a:gd name="T2" fmla="*/ 9 w 72"/>
                <a:gd name="T3" fmla="*/ 74 h 158"/>
                <a:gd name="T4" fmla="*/ 68 w 72"/>
                <a:gd name="T5" fmla="*/ 74 h 158"/>
                <a:gd name="T6" fmla="*/ 68 w 72"/>
                <a:gd name="T7" fmla="*/ 84 h 158"/>
                <a:gd name="T8" fmla="*/ 9 w 72"/>
                <a:gd name="T9" fmla="*/ 84 h 158"/>
                <a:gd name="T10" fmla="*/ 9 w 72"/>
                <a:gd name="T11" fmla="*/ 158 h 158"/>
                <a:gd name="T12" fmla="*/ 0 w 72"/>
                <a:gd name="T13" fmla="*/ 158 h 158"/>
                <a:gd name="T14" fmla="*/ 0 w 72"/>
                <a:gd name="T15" fmla="*/ 0 h 158"/>
                <a:gd name="T16" fmla="*/ 72 w 72"/>
                <a:gd name="T17" fmla="*/ 0 h 158"/>
                <a:gd name="T18" fmla="*/ 72 w 72"/>
                <a:gd name="T19" fmla="*/ 9 h 158"/>
                <a:gd name="T20" fmla="*/ 9 w 72"/>
                <a:gd name="T21"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58">
                  <a:moveTo>
                    <a:pt x="9" y="9"/>
                  </a:moveTo>
                  <a:lnTo>
                    <a:pt x="9" y="74"/>
                  </a:lnTo>
                  <a:lnTo>
                    <a:pt x="68" y="74"/>
                  </a:lnTo>
                  <a:lnTo>
                    <a:pt x="68" y="84"/>
                  </a:lnTo>
                  <a:lnTo>
                    <a:pt x="9" y="84"/>
                  </a:lnTo>
                  <a:lnTo>
                    <a:pt x="9" y="158"/>
                  </a:lnTo>
                  <a:lnTo>
                    <a:pt x="0" y="158"/>
                  </a:lnTo>
                  <a:lnTo>
                    <a:pt x="0" y="0"/>
                  </a:lnTo>
                  <a:lnTo>
                    <a:pt x="72" y="0"/>
                  </a:lnTo>
                  <a:lnTo>
                    <a:pt x="72"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060"/>
            <p:cNvSpPr>
              <a:spLocks noEditPoints="1"/>
            </p:cNvSpPr>
            <p:nvPr/>
          </p:nvSpPr>
          <p:spPr bwMode="auto">
            <a:xfrm>
              <a:off x="-780" y="2411"/>
              <a:ext cx="120" cy="158"/>
            </a:xfrm>
            <a:custGeom>
              <a:avLst/>
              <a:gdLst>
                <a:gd name="T0" fmla="*/ 0 w 63"/>
                <a:gd name="T1" fmla="*/ 83 h 83"/>
                <a:gd name="T2" fmla="*/ 0 w 63"/>
                <a:gd name="T3" fmla="*/ 0 h 83"/>
                <a:gd name="T4" fmla="*/ 21 w 63"/>
                <a:gd name="T5" fmla="*/ 0 h 83"/>
                <a:gd name="T6" fmla="*/ 52 w 63"/>
                <a:gd name="T7" fmla="*/ 10 h 83"/>
                <a:gd name="T8" fmla="*/ 63 w 63"/>
                <a:gd name="T9" fmla="*/ 40 h 83"/>
                <a:gd name="T10" fmla="*/ 58 w 63"/>
                <a:gd name="T11" fmla="*/ 62 h 83"/>
                <a:gd name="T12" fmla="*/ 42 w 63"/>
                <a:gd name="T13" fmla="*/ 77 h 83"/>
                <a:gd name="T14" fmla="*/ 19 w 63"/>
                <a:gd name="T15" fmla="*/ 83 h 83"/>
                <a:gd name="T16" fmla="*/ 0 w 63"/>
                <a:gd name="T17" fmla="*/ 83 h 83"/>
                <a:gd name="T18" fmla="*/ 6 w 63"/>
                <a:gd name="T19" fmla="*/ 5 h 83"/>
                <a:gd name="T20" fmla="*/ 6 w 63"/>
                <a:gd name="T21" fmla="*/ 78 h 83"/>
                <a:gd name="T22" fmla="*/ 19 w 63"/>
                <a:gd name="T23" fmla="*/ 78 h 83"/>
                <a:gd name="T24" fmla="*/ 47 w 63"/>
                <a:gd name="T25" fmla="*/ 68 h 83"/>
                <a:gd name="T26" fmla="*/ 57 w 63"/>
                <a:gd name="T27" fmla="*/ 40 h 83"/>
                <a:gd name="T28" fmla="*/ 20 w 63"/>
                <a:gd name="T29" fmla="*/ 5 h 83"/>
                <a:gd name="T30" fmla="*/ 6 w 63"/>
                <a:gd name="T3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3">
                  <a:moveTo>
                    <a:pt x="0" y="83"/>
                  </a:moveTo>
                  <a:cubicBezTo>
                    <a:pt x="0" y="0"/>
                    <a:pt x="0" y="0"/>
                    <a:pt x="0" y="0"/>
                  </a:cubicBezTo>
                  <a:cubicBezTo>
                    <a:pt x="21" y="0"/>
                    <a:pt x="21" y="0"/>
                    <a:pt x="21" y="0"/>
                  </a:cubicBezTo>
                  <a:cubicBezTo>
                    <a:pt x="34" y="0"/>
                    <a:pt x="45" y="3"/>
                    <a:pt x="52" y="10"/>
                  </a:cubicBezTo>
                  <a:cubicBezTo>
                    <a:pt x="59" y="17"/>
                    <a:pt x="63" y="27"/>
                    <a:pt x="63" y="40"/>
                  </a:cubicBezTo>
                  <a:cubicBezTo>
                    <a:pt x="63" y="49"/>
                    <a:pt x="61" y="56"/>
                    <a:pt x="58" y="62"/>
                  </a:cubicBezTo>
                  <a:cubicBezTo>
                    <a:pt x="54" y="69"/>
                    <a:pt x="49" y="74"/>
                    <a:pt x="42" y="77"/>
                  </a:cubicBezTo>
                  <a:cubicBezTo>
                    <a:pt x="36" y="81"/>
                    <a:pt x="28" y="83"/>
                    <a:pt x="19" y="83"/>
                  </a:cubicBezTo>
                  <a:lnTo>
                    <a:pt x="0" y="83"/>
                  </a:lnTo>
                  <a:close/>
                  <a:moveTo>
                    <a:pt x="6" y="5"/>
                  </a:moveTo>
                  <a:cubicBezTo>
                    <a:pt x="6" y="78"/>
                    <a:pt x="6" y="78"/>
                    <a:pt x="6" y="78"/>
                  </a:cubicBezTo>
                  <a:cubicBezTo>
                    <a:pt x="19" y="78"/>
                    <a:pt x="19" y="78"/>
                    <a:pt x="19" y="78"/>
                  </a:cubicBezTo>
                  <a:cubicBezTo>
                    <a:pt x="31" y="78"/>
                    <a:pt x="40" y="74"/>
                    <a:pt x="47" y="68"/>
                  </a:cubicBezTo>
                  <a:cubicBezTo>
                    <a:pt x="54" y="62"/>
                    <a:pt x="57" y="52"/>
                    <a:pt x="57" y="40"/>
                  </a:cubicBezTo>
                  <a:cubicBezTo>
                    <a:pt x="57" y="17"/>
                    <a:pt x="44" y="5"/>
                    <a:pt x="2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061"/>
            <p:cNvSpPr>
              <a:spLocks noEditPoints="1"/>
            </p:cNvSpPr>
            <p:nvPr/>
          </p:nvSpPr>
          <p:spPr bwMode="auto">
            <a:xfrm>
              <a:off x="-633" y="2411"/>
              <a:ext cx="93" cy="158"/>
            </a:xfrm>
            <a:custGeom>
              <a:avLst/>
              <a:gdLst>
                <a:gd name="T0" fmla="*/ 43 w 49"/>
                <a:gd name="T1" fmla="*/ 83 h 83"/>
                <a:gd name="T2" fmla="*/ 32 w 49"/>
                <a:gd name="T3" fmla="*/ 59 h 83"/>
                <a:gd name="T4" fmla="*/ 25 w 49"/>
                <a:gd name="T5" fmla="*/ 49 h 83"/>
                <a:gd name="T6" fmla="*/ 16 w 49"/>
                <a:gd name="T7" fmla="*/ 46 h 83"/>
                <a:gd name="T8" fmla="*/ 6 w 49"/>
                <a:gd name="T9" fmla="*/ 46 h 83"/>
                <a:gd name="T10" fmla="*/ 6 w 49"/>
                <a:gd name="T11" fmla="*/ 83 h 83"/>
                <a:gd name="T12" fmla="*/ 0 w 49"/>
                <a:gd name="T13" fmla="*/ 83 h 83"/>
                <a:gd name="T14" fmla="*/ 0 w 49"/>
                <a:gd name="T15" fmla="*/ 0 h 83"/>
                <a:gd name="T16" fmla="*/ 23 w 49"/>
                <a:gd name="T17" fmla="*/ 0 h 83"/>
                <a:gd name="T18" fmla="*/ 41 w 49"/>
                <a:gd name="T19" fmla="*/ 6 h 83"/>
                <a:gd name="T20" fmla="*/ 47 w 49"/>
                <a:gd name="T21" fmla="*/ 22 h 83"/>
                <a:gd name="T22" fmla="*/ 42 w 49"/>
                <a:gd name="T23" fmla="*/ 36 h 83"/>
                <a:gd name="T24" fmla="*/ 27 w 49"/>
                <a:gd name="T25" fmla="*/ 44 h 83"/>
                <a:gd name="T26" fmla="*/ 27 w 49"/>
                <a:gd name="T27" fmla="*/ 44 h 83"/>
                <a:gd name="T28" fmla="*/ 37 w 49"/>
                <a:gd name="T29" fmla="*/ 56 h 83"/>
                <a:gd name="T30" fmla="*/ 49 w 49"/>
                <a:gd name="T31" fmla="*/ 83 h 83"/>
                <a:gd name="T32" fmla="*/ 43 w 49"/>
                <a:gd name="T33" fmla="*/ 83 h 83"/>
                <a:gd name="T34" fmla="*/ 6 w 49"/>
                <a:gd name="T35" fmla="*/ 5 h 83"/>
                <a:gd name="T36" fmla="*/ 6 w 49"/>
                <a:gd name="T37" fmla="*/ 41 h 83"/>
                <a:gd name="T38" fmla="*/ 20 w 49"/>
                <a:gd name="T39" fmla="*/ 41 h 83"/>
                <a:gd name="T40" fmla="*/ 36 w 49"/>
                <a:gd name="T41" fmla="*/ 36 h 83"/>
                <a:gd name="T42" fmla="*/ 41 w 49"/>
                <a:gd name="T43" fmla="*/ 22 h 83"/>
                <a:gd name="T44" fmla="*/ 36 w 49"/>
                <a:gd name="T45" fmla="*/ 10 h 83"/>
                <a:gd name="T46" fmla="*/ 22 w 49"/>
                <a:gd name="T47" fmla="*/ 5 h 83"/>
                <a:gd name="T48" fmla="*/ 6 w 49"/>
                <a:gd name="T4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83">
                  <a:moveTo>
                    <a:pt x="43" y="83"/>
                  </a:moveTo>
                  <a:cubicBezTo>
                    <a:pt x="32" y="59"/>
                    <a:pt x="32" y="59"/>
                    <a:pt x="32" y="59"/>
                  </a:cubicBezTo>
                  <a:cubicBezTo>
                    <a:pt x="30" y="54"/>
                    <a:pt x="27" y="50"/>
                    <a:pt x="25" y="49"/>
                  </a:cubicBezTo>
                  <a:cubicBezTo>
                    <a:pt x="23" y="47"/>
                    <a:pt x="20" y="46"/>
                    <a:pt x="16" y="46"/>
                  </a:cubicBezTo>
                  <a:cubicBezTo>
                    <a:pt x="6" y="46"/>
                    <a:pt x="6" y="46"/>
                    <a:pt x="6" y="46"/>
                  </a:cubicBezTo>
                  <a:cubicBezTo>
                    <a:pt x="6" y="83"/>
                    <a:pt x="6" y="83"/>
                    <a:pt x="6" y="83"/>
                  </a:cubicBezTo>
                  <a:cubicBezTo>
                    <a:pt x="0" y="83"/>
                    <a:pt x="0" y="83"/>
                    <a:pt x="0" y="83"/>
                  </a:cubicBezTo>
                  <a:cubicBezTo>
                    <a:pt x="0" y="0"/>
                    <a:pt x="0" y="0"/>
                    <a:pt x="0" y="0"/>
                  </a:cubicBezTo>
                  <a:cubicBezTo>
                    <a:pt x="23" y="0"/>
                    <a:pt x="23" y="0"/>
                    <a:pt x="23" y="0"/>
                  </a:cubicBezTo>
                  <a:cubicBezTo>
                    <a:pt x="31" y="0"/>
                    <a:pt x="36" y="2"/>
                    <a:pt x="41" y="6"/>
                  </a:cubicBezTo>
                  <a:cubicBezTo>
                    <a:pt x="45" y="10"/>
                    <a:pt x="47" y="15"/>
                    <a:pt x="47" y="22"/>
                  </a:cubicBezTo>
                  <a:cubicBezTo>
                    <a:pt x="47" y="27"/>
                    <a:pt x="45" y="32"/>
                    <a:pt x="42" y="36"/>
                  </a:cubicBezTo>
                  <a:cubicBezTo>
                    <a:pt x="38" y="40"/>
                    <a:pt x="34" y="43"/>
                    <a:pt x="27" y="44"/>
                  </a:cubicBezTo>
                  <a:cubicBezTo>
                    <a:pt x="27" y="44"/>
                    <a:pt x="27" y="44"/>
                    <a:pt x="27" y="44"/>
                  </a:cubicBezTo>
                  <a:cubicBezTo>
                    <a:pt x="31" y="46"/>
                    <a:pt x="34" y="50"/>
                    <a:pt x="37" y="56"/>
                  </a:cubicBezTo>
                  <a:cubicBezTo>
                    <a:pt x="49" y="83"/>
                    <a:pt x="49" y="83"/>
                    <a:pt x="49" y="83"/>
                  </a:cubicBezTo>
                  <a:lnTo>
                    <a:pt x="43" y="83"/>
                  </a:lnTo>
                  <a:close/>
                  <a:moveTo>
                    <a:pt x="6" y="5"/>
                  </a:moveTo>
                  <a:cubicBezTo>
                    <a:pt x="6" y="41"/>
                    <a:pt x="6" y="41"/>
                    <a:pt x="6" y="41"/>
                  </a:cubicBezTo>
                  <a:cubicBezTo>
                    <a:pt x="20" y="41"/>
                    <a:pt x="20" y="41"/>
                    <a:pt x="20" y="41"/>
                  </a:cubicBezTo>
                  <a:cubicBezTo>
                    <a:pt x="27" y="41"/>
                    <a:pt x="32" y="39"/>
                    <a:pt x="36" y="36"/>
                  </a:cubicBezTo>
                  <a:cubicBezTo>
                    <a:pt x="39" y="32"/>
                    <a:pt x="41" y="28"/>
                    <a:pt x="41" y="22"/>
                  </a:cubicBezTo>
                  <a:cubicBezTo>
                    <a:pt x="41" y="17"/>
                    <a:pt x="39" y="13"/>
                    <a:pt x="36" y="10"/>
                  </a:cubicBezTo>
                  <a:cubicBezTo>
                    <a:pt x="33" y="7"/>
                    <a:pt x="28" y="5"/>
                    <a:pt x="22"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062"/>
            <p:cNvSpPr>
              <a:spLocks/>
            </p:cNvSpPr>
            <p:nvPr/>
          </p:nvSpPr>
          <p:spPr bwMode="auto">
            <a:xfrm>
              <a:off x="-511" y="2411"/>
              <a:ext cx="78" cy="158"/>
            </a:xfrm>
            <a:custGeom>
              <a:avLst/>
              <a:gdLst>
                <a:gd name="T0" fmla="*/ 0 w 78"/>
                <a:gd name="T1" fmla="*/ 158 h 158"/>
                <a:gd name="T2" fmla="*/ 0 w 78"/>
                <a:gd name="T3" fmla="*/ 0 h 158"/>
                <a:gd name="T4" fmla="*/ 74 w 78"/>
                <a:gd name="T5" fmla="*/ 0 h 158"/>
                <a:gd name="T6" fmla="*/ 74 w 78"/>
                <a:gd name="T7" fmla="*/ 9 h 158"/>
                <a:gd name="T8" fmla="*/ 11 w 78"/>
                <a:gd name="T9" fmla="*/ 9 h 158"/>
                <a:gd name="T10" fmla="*/ 11 w 78"/>
                <a:gd name="T11" fmla="*/ 72 h 158"/>
                <a:gd name="T12" fmla="*/ 68 w 78"/>
                <a:gd name="T13" fmla="*/ 72 h 158"/>
                <a:gd name="T14" fmla="*/ 68 w 78"/>
                <a:gd name="T15" fmla="*/ 84 h 158"/>
                <a:gd name="T16" fmla="*/ 11 w 78"/>
                <a:gd name="T17" fmla="*/ 84 h 158"/>
                <a:gd name="T18" fmla="*/ 11 w 78"/>
                <a:gd name="T19" fmla="*/ 149 h 158"/>
                <a:gd name="T20" fmla="*/ 78 w 78"/>
                <a:gd name="T21" fmla="*/ 149 h 158"/>
                <a:gd name="T22" fmla="*/ 78 w 78"/>
                <a:gd name="T23" fmla="*/ 158 h 158"/>
                <a:gd name="T24" fmla="*/ 0 w 78"/>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58">
                  <a:moveTo>
                    <a:pt x="0" y="158"/>
                  </a:moveTo>
                  <a:lnTo>
                    <a:pt x="0" y="0"/>
                  </a:lnTo>
                  <a:lnTo>
                    <a:pt x="74" y="0"/>
                  </a:lnTo>
                  <a:lnTo>
                    <a:pt x="74" y="9"/>
                  </a:lnTo>
                  <a:lnTo>
                    <a:pt x="11" y="9"/>
                  </a:lnTo>
                  <a:lnTo>
                    <a:pt x="11" y="72"/>
                  </a:lnTo>
                  <a:lnTo>
                    <a:pt x="68" y="72"/>
                  </a:lnTo>
                  <a:lnTo>
                    <a:pt x="68" y="84"/>
                  </a:lnTo>
                  <a:lnTo>
                    <a:pt x="11" y="84"/>
                  </a:lnTo>
                  <a:lnTo>
                    <a:pt x="11" y="149"/>
                  </a:lnTo>
                  <a:lnTo>
                    <a:pt x="78" y="149"/>
                  </a:lnTo>
                  <a:lnTo>
                    <a:pt x="78"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063"/>
            <p:cNvSpPr>
              <a:spLocks noEditPoints="1"/>
            </p:cNvSpPr>
            <p:nvPr/>
          </p:nvSpPr>
          <p:spPr bwMode="auto">
            <a:xfrm>
              <a:off x="-416" y="2411"/>
              <a:ext cx="128" cy="158"/>
            </a:xfrm>
            <a:custGeom>
              <a:avLst/>
              <a:gdLst>
                <a:gd name="T0" fmla="*/ 61 w 67"/>
                <a:gd name="T1" fmla="*/ 83 h 83"/>
                <a:gd name="T2" fmla="*/ 51 w 67"/>
                <a:gd name="T3" fmla="*/ 57 h 83"/>
                <a:gd name="T4" fmla="*/ 16 w 67"/>
                <a:gd name="T5" fmla="*/ 57 h 83"/>
                <a:gd name="T6" fmla="*/ 6 w 67"/>
                <a:gd name="T7" fmla="*/ 83 h 83"/>
                <a:gd name="T8" fmla="*/ 0 w 67"/>
                <a:gd name="T9" fmla="*/ 83 h 83"/>
                <a:gd name="T10" fmla="*/ 31 w 67"/>
                <a:gd name="T11" fmla="*/ 0 h 83"/>
                <a:gd name="T12" fmla="*/ 36 w 67"/>
                <a:gd name="T13" fmla="*/ 0 h 83"/>
                <a:gd name="T14" fmla="*/ 67 w 67"/>
                <a:gd name="T15" fmla="*/ 83 h 83"/>
                <a:gd name="T16" fmla="*/ 61 w 67"/>
                <a:gd name="T17" fmla="*/ 83 h 83"/>
                <a:gd name="T18" fmla="*/ 34 w 67"/>
                <a:gd name="T19" fmla="*/ 7 h 83"/>
                <a:gd name="T20" fmla="*/ 33 w 67"/>
                <a:gd name="T21" fmla="*/ 7 h 83"/>
                <a:gd name="T22" fmla="*/ 31 w 67"/>
                <a:gd name="T23" fmla="*/ 13 h 83"/>
                <a:gd name="T24" fmla="*/ 18 w 67"/>
                <a:gd name="T25" fmla="*/ 52 h 83"/>
                <a:gd name="T26" fmla="*/ 50 w 67"/>
                <a:gd name="T27" fmla="*/ 52 h 83"/>
                <a:gd name="T28" fmla="*/ 36 w 67"/>
                <a:gd name="T29" fmla="*/ 13 h 83"/>
                <a:gd name="T30" fmla="*/ 34 w 67"/>
                <a:gd name="T3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3">
                  <a:moveTo>
                    <a:pt x="61" y="83"/>
                  </a:moveTo>
                  <a:cubicBezTo>
                    <a:pt x="51" y="57"/>
                    <a:pt x="51" y="57"/>
                    <a:pt x="51" y="57"/>
                  </a:cubicBezTo>
                  <a:cubicBezTo>
                    <a:pt x="16" y="57"/>
                    <a:pt x="16" y="57"/>
                    <a:pt x="16" y="57"/>
                  </a:cubicBezTo>
                  <a:cubicBezTo>
                    <a:pt x="6" y="83"/>
                    <a:pt x="6" y="83"/>
                    <a:pt x="6" y="83"/>
                  </a:cubicBezTo>
                  <a:cubicBezTo>
                    <a:pt x="0" y="83"/>
                    <a:pt x="0" y="83"/>
                    <a:pt x="0" y="83"/>
                  </a:cubicBezTo>
                  <a:cubicBezTo>
                    <a:pt x="31" y="0"/>
                    <a:pt x="31" y="0"/>
                    <a:pt x="31" y="0"/>
                  </a:cubicBezTo>
                  <a:cubicBezTo>
                    <a:pt x="36" y="0"/>
                    <a:pt x="36" y="0"/>
                    <a:pt x="36" y="0"/>
                  </a:cubicBezTo>
                  <a:cubicBezTo>
                    <a:pt x="67" y="83"/>
                    <a:pt x="67" y="83"/>
                    <a:pt x="67" y="83"/>
                  </a:cubicBezTo>
                  <a:lnTo>
                    <a:pt x="61" y="83"/>
                  </a:lnTo>
                  <a:close/>
                  <a:moveTo>
                    <a:pt x="34" y="7"/>
                  </a:moveTo>
                  <a:cubicBezTo>
                    <a:pt x="33" y="7"/>
                    <a:pt x="33" y="7"/>
                    <a:pt x="33" y="7"/>
                  </a:cubicBezTo>
                  <a:cubicBezTo>
                    <a:pt x="33" y="10"/>
                    <a:pt x="32" y="12"/>
                    <a:pt x="31" y="13"/>
                  </a:cubicBezTo>
                  <a:cubicBezTo>
                    <a:pt x="18" y="52"/>
                    <a:pt x="18" y="52"/>
                    <a:pt x="18" y="52"/>
                  </a:cubicBezTo>
                  <a:cubicBezTo>
                    <a:pt x="50" y="52"/>
                    <a:pt x="50" y="52"/>
                    <a:pt x="50" y="52"/>
                  </a:cubicBezTo>
                  <a:cubicBezTo>
                    <a:pt x="36" y="13"/>
                    <a:pt x="36" y="13"/>
                    <a:pt x="36" y="13"/>
                  </a:cubicBezTo>
                  <a:lnTo>
                    <a:pt x="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64"/>
            <p:cNvSpPr>
              <a:spLocks/>
            </p:cNvSpPr>
            <p:nvPr/>
          </p:nvSpPr>
          <p:spPr bwMode="auto">
            <a:xfrm>
              <a:off x="-265" y="2411"/>
              <a:ext cx="149" cy="158"/>
            </a:xfrm>
            <a:custGeom>
              <a:avLst/>
              <a:gdLst>
                <a:gd name="T0" fmla="*/ 72 w 78"/>
                <a:gd name="T1" fmla="*/ 83 h 83"/>
                <a:gd name="T2" fmla="*/ 72 w 78"/>
                <a:gd name="T3" fmla="*/ 24 h 83"/>
                <a:gd name="T4" fmla="*/ 73 w 78"/>
                <a:gd name="T5" fmla="*/ 12 h 83"/>
                <a:gd name="T6" fmla="*/ 73 w 78"/>
                <a:gd name="T7" fmla="*/ 12 h 83"/>
                <a:gd name="T8" fmla="*/ 69 w 78"/>
                <a:gd name="T9" fmla="*/ 19 h 83"/>
                <a:gd name="T10" fmla="*/ 40 w 78"/>
                <a:gd name="T11" fmla="*/ 83 h 83"/>
                <a:gd name="T12" fmla="*/ 38 w 78"/>
                <a:gd name="T13" fmla="*/ 83 h 83"/>
                <a:gd name="T14" fmla="*/ 9 w 78"/>
                <a:gd name="T15" fmla="*/ 19 h 83"/>
                <a:gd name="T16" fmla="*/ 6 w 78"/>
                <a:gd name="T17" fmla="*/ 12 h 83"/>
                <a:gd name="T18" fmla="*/ 6 w 78"/>
                <a:gd name="T19" fmla="*/ 12 h 83"/>
                <a:gd name="T20" fmla="*/ 6 w 78"/>
                <a:gd name="T21" fmla="*/ 23 h 83"/>
                <a:gd name="T22" fmla="*/ 6 w 78"/>
                <a:gd name="T23" fmla="*/ 83 h 83"/>
                <a:gd name="T24" fmla="*/ 0 w 78"/>
                <a:gd name="T25" fmla="*/ 83 h 83"/>
                <a:gd name="T26" fmla="*/ 0 w 78"/>
                <a:gd name="T27" fmla="*/ 0 h 83"/>
                <a:gd name="T28" fmla="*/ 6 w 78"/>
                <a:gd name="T29" fmla="*/ 0 h 83"/>
                <a:gd name="T30" fmla="*/ 36 w 78"/>
                <a:gd name="T31" fmla="*/ 67 h 83"/>
                <a:gd name="T32" fmla="*/ 37 w 78"/>
                <a:gd name="T33" fmla="*/ 68 h 83"/>
                <a:gd name="T34" fmla="*/ 39 w 78"/>
                <a:gd name="T35" fmla="*/ 74 h 83"/>
                <a:gd name="T36" fmla="*/ 39 w 78"/>
                <a:gd name="T37" fmla="*/ 74 h 83"/>
                <a:gd name="T38" fmla="*/ 42 w 78"/>
                <a:gd name="T39" fmla="*/ 66 h 83"/>
                <a:gd name="T40" fmla="*/ 73 w 78"/>
                <a:gd name="T41" fmla="*/ 0 h 83"/>
                <a:gd name="T42" fmla="*/ 78 w 78"/>
                <a:gd name="T43" fmla="*/ 0 h 83"/>
                <a:gd name="T44" fmla="*/ 78 w 78"/>
                <a:gd name="T45" fmla="*/ 83 h 83"/>
                <a:gd name="T46" fmla="*/ 72 w 78"/>
                <a:gd name="T4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3">
                  <a:moveTo>
                    <a:pt x="72" y="83"/>
                  </a:moveTo>
                  <a:cubicBezTo>
                    <a:pt x="72" y="24"/>
                    <a:pt x="72" y="24"/>
                    <a:pt x="72" y="24"/>
                  </a:cubicBezTo>
                  <a:cubicBezTo>
                    <a:pt x="73" y="12"/>
                    <a:pt x="73" y="12"/>
                    <a:pt x="73" y="12"/>
                  </a:cubicBezTo>
                  <a:cubicBezTo>
                    <a:pt x="73" y="12"/>
                    <a:pt x="73" y="12"/>
                    <a:pt x="73" y="12"/>
                  </a:cubicBezTo>
                  <a:cubicBezTo>
                    <a:pt x="69" y="19"/>
                    <a:pt x="69" y="19"/>
                    <a:pt x="69" y="19"/>
                  </a:cubicBezTo>
                  <a:cubicBezTo>
                    <a:pt x="40" y="83"/>
                    <a:pt x="40" y="83"/>
                    <a:pt x="40" y="83"/>
                  </a:cubicBezTo>
                  <a:cubicBezTo>
                    <a:pt x="38" y="83"/>
                    <a:pt x="38" y="83"/>
                    <a:pt x="38" y="83"/>
                  </a:cubicBezTo>
                  <a:cubicBezTo>
                    <a:pt x="9" y="19"/>
                    <a:pt x="9" y="19"/>
                    <a:pt x="9" y="19"/>
                  </a:cubicBezTo>
                  <a:cubicBezTo>
                    <a:pt x="7" y="17"/>
                    <a:pt x="7" y="15"/>
                    <a:pt x="6" y="12"/>
                  </a:cubicBezTo>
                  <a:cubicBezTo>
                    <a:pt x="6" y="12"/>
                    <a:pt x="6" y="12"/>
                    <a:pt x="6" y="12"/>
                  </a:cubicBezTo>
                  <a:cubicBezTo>
                    <a:pt x="6" y="15"/>
                    <a:pt x="6" y="18"/>
                    <a:pt x="6" y="23"/>
                  </a:cubicBezTo>
                  <a:cubicBezTo>
                    <a:pt x="6" y="83"/>
                    <a:pt x="6" y="83"/>
                    <a:pt x="6" y="83"/>
                  </a:cubicBezTo>
                  <a:cubicBezTo>
                    <a:pt x="0" y="83"/>
                    <a:pt x="0" y="83"/>
                    <a:pt x="0" y="83"/>
                  </a:cubicBezTo>
                  <a:cubicBezTo>
                    <a:pt x="0" y="0"/>
                    <a:pt x="0" y="0"/>
                    <a:pt x="0" y="0"/>
                  </a:cubicBezTo>
                  <a:cubicBezTo>
                    <a:pt x="6" y="0"/>
                    <a:pt x="6" y="0"/>
                    <a:pt x="6" y="0"/>
                  </a:cubicBezTo>
                  <a:cubicBezTo>
                    <a:pt x="36" y="67"/>
                    <a:pt x="36" y="67"/>
                    <a:pt x="36" y="67"/>
                  </a:cubicBezTo>
                  <a:cubicBezTo>
                    <a:pt x="37" y="68"/>
                    <a:pt x="37" y="68"/>
                    <a:pt x="37" y="68"/>
                  </a:cubicBezTo>
                  <a:cubicBezTo>
                    <a:pt x="39" y="74"/>
                    <a:pt x="39" y="74"/>
                    <a:pt x="39" y="74"/>
                  </a:cubicBezTo>
                  <a:cubicBezTo>
                    <a:pt x="39" y="74"/>
                    <a:pt x="39" y="74"/>
                    <a:pt x="39" y="74"/>
                  </a:cubicBezTo>
                  <a:cubicBezTo>
                    <a:pt x="42" y="66"/>
                    <a:pt x="42" y="66"/>
                    <a:pt x="42" y="66"/>
                  </a:cubicBezTo>
                  <a:cubicBezTo>
                    <a:pt x="73" y="0"/>
                    <a:pt x="73" y="0"/>
                    <a:pt x="73" y="0"/>
                  </a:cubicBezTo>
                  <a:cubicBezTo>
                    <a:pt x="78" y="0"/>
                    <a:pt x="78" y="0"/>
                    <a:pt x="78" y="0"/>
                  </a:cubicBezTo>
                  <a:cubicBezTo>
                    <a:pt x="78" y="83"/>
                    <a:pt x="78" y="83"/>
                    <a:pt x="78" y="83"/>
                  </a:cubicBezTo>
                  <a:lnTo>
                    <a:pt x="7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065"/>
            <p:cNvSpPr>
              <a:spLocks/>
            </p:cNvSpPr>
            <p:nvPr/>
          </p:nvSpPr>
          <p:spPr bwMode="auto">
            <a:xfrm>
              <a:off x="-86" y="2409"/>
              <a:ext cx="84" cy="162"/>
            </a:xfrm>
            <a:custGeom>
              <a:avLst/>
              <a:gdLst>
                <a:gd name="T0" fmla="*/ 0 w 44"/>
                <a:gd name="T1" fmla="*/ 81 h 85"/>
                <a:gd name="T2" fmla="*/ 0 w 44"/>
                <a:gd name="T3" fmla="*/ 74 h 85"/>
                <a:gd name="T4" fmla="*/ 18 w 44"/>
                <a:gd name="T5" fmla="*/ 80 h 85"/>
                <a:gd name="T6" fmla="*/ 33 w 44"/>
                <a:gd name="T7" fmla="*/ 76 h 85"/>
                <a:gd name="T8" fmla="*/ 38 w 44"/>
                <a:gd name="T9" fmla="*/ 65 h 85"/>
                <a:gd name="T10" fmla="*/ 34 w 44"/>
                <a:gd name="T11" fmla="*/ 54 h 85"/>
                <a:gd name="T12" fmla="*/ 20 w 44"/>
                <a:gd name="T13" fmla="*/ 44 h 85"/>
                <a:gd name="T14" fmla="*/ 4 w 44"/>
                <a:gd name="T15" fmla="*/ 32 h 85"/>
                <a:gd name="T16" fmla="*/ 0 w 44"/>
                <a:gd name="T17" fmla="*/ 21 h 85"/>
                <a:gd name="T18" fmla="*/ 4 w 44"/>
                <a:gd name="T19" fmla="*/ 10 h 85"/>
                <a:gd name="T20" fmla="*/ 13 w 44"/>
                <a:gd name="T21" fmla="*/ 2 h 85"/>
                <a:gd name="T22" fmla="*/ 26 w 44"/>
                <a:gd name="T23" fmla="*/ 0 h 85"/>
                <a:gd name="T24" fmla="*/ 40 w 44"/>
                <a:gd name="T25" fmla="*/ 2 h 85"/>
                <a:gd name="T26" fmla="*/ 40 w 44"/>
                <a:gd name="T27" fmla="*/ 8 h 85"/>
                <a:gd name="T28" fmla="*/ 25 w 44"/>
                <a:gd name="T29" fmla="*/ 5 h 85"/>
                <a:gd name="T30" fmla="*/ 12 w 44"/>
                <a:gd name="T31" fmla="*/ 9 h 85"/>
                <a:gd name="T32" fmla="*/ 6 w 44"/>
                <a:gd name="T33" fmla="*/ 20 h 85"/>
                <a:gd name="T34" fmla="*/ 8 w 44"/>
                <a:gd name="T35" fmla="*/ 27 h 85"/>
                <a:gd name="T36" fmla="*/ 12 w 44"/>
                <a:gd name="T37" fmla="*/ 32 h 85"/>
                <a:gd name="T38" fmla="*/ 24 w 44"/>
                <a:gd name="T39" fmla="*/ 40 h 85"/>
                <a:gd name="T40" fmla="*/ 36 w 44"/>
                <a:gd name="T41" fmla="*/ 48 h 85"/>
                <a:gd name="T42" fmla="*/ 42 w 44"/>
                <a:gd name="T43" fmla="*/ 55 h 85"/>
                <a:gd name="T44" fmla="*/ 44 w 44"/>
                <a:gd name="T45" fmla="*/ 64 h 85"/>
                <a:gd name="T46" fmla="*/ 37 w 44"/>
                <a:gd name="T47" fmla="*/ 79 h 85"/>
                <a:gd name="T48" fmla="*/ 18 w 44"/>
                <a:gd name="T49" fmla="*/ 85 h 85"/>
                <a:gd name="T50" fmla="*/ 9 w 44"/>
                <a:gd name="T51" fmla="*/ 84 h 85"/>
                <a:gd name="T52" fmla="*/ 0 w 44"/>
                <a:gd name="T5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85">
                  <a:moveTo>
                    <a:pt x="0" y="81"/>
                  </a:moveTo>
                  <a:cubicBezTo>
                    <a:pt x="0" y="74"/>
                    <a:pt x="0" y="74"/>
                    <a:pt x="0" y="74"/>
                  </a:cubicBezTo>
                  <a:cubicBezTo>
                    <a:pt x="6" y="78"/>
                    <a:pt x="12" y="80"/>
                    <a:pt x="18" y="80"/>
                  </a:cubicBezTo>
                  <a:cubicBezTo>
                    <a:pt x="25" y="80"/>
                    <a:pt x="30" y="79"/>
                    <a:pt x="33" y="76"/>
                  </a:cubicBezTo>
                  <a:cubicBezTo>
                    <a:pt x="36" y="73"/>
                    <a:pt x="38" y="70"/>
                    <a:pt x="38" y="65"/>
                  </a:cubicBezTo>
                  <a:cubicBezTo>
                    <a:pt x="38" y="60"/>
                    <a:pt x="37" y="57"/>
                    <a:pt x="34" y="54"/>
                  </a:cubicBezTo>
                  <a:cubicBezTo>
                    <a:pt x="32" y="52"/>
                    <a:pt x="27" y="49"/>
                    <a:pt x="20" y="44"/>
                  </a:cubicBezTo>
                  <a:cubicBezTo>
                    <a:pt x="12" y="40"/>
                    <a:pt x="7" y="36"/>
                    <a:pt x="4" y="32"/>
                  </a:cubicBezTo>
                  <a:cubicBezTo>
                    <a:pt x="2" y="29"/>
                    <a:pt x="0" y="25"/>
                    <a:pt x="0" y="21"/>
                  </a:cubicBezTo>
                  <a:cubicBezTo>
                    <a:pt x="0" y="17"/>
                    <a:pt x="2" y="13"/>
                    <a:pt x="4" y="10"/>
                  </a:cubicBezTo>
                  <a:cubicBezTo>
                    <a:pt x="6" y="7"/>
                    <a:pt x="9" y="4"/>
                    <a:pt x="13" y="2"/>
                  </a:cubicBezTo>
                  <a:cubicBezTo>
                    <a:pt x="16" y="0"/>
                    <a:pt x="21" y="0"/>
                    <a:pt x="26" y="0"/>
                  </a:cubicBezTo>
                  <a:cubicBezTo>
                    <a:pt x="31" y="0"/>
                    <a:pt x="35" y="0"/>
                    <a:pt x="40" y="2"/>
                  </a:cubicBezTo>
                  <a:cubicBezTo>
                    <a:pt x="40" y="8"/>
                    <a:pt x="40" y="8"/>
                    <a:pt x="40" y="8"/>
                  </a:cubicBezTo>
                  <a:cubicBezTo>
                    <a:pt x="35" y="6"/>
                    <a:pt x="30" y="5"/>
                    <a:pt x="25" y="5"/>
                  </a:cubicBezTo>
                  <a:cubicBezTo>
                    <a:pt x="19" y="5"/>
                    <a:pt x="15" y="6"/>
                    <a:pt x="12" y="9"/>
                  </a:cubicBezTo>
                  <a:cubicBezTo>
                    <a:pt x="8" y="12"/>
                    <a:pt x="6" y="15"/>
                    <a:pt x="6" y="20"/>
                  </a:cubicBezTo>
                  <a:cubicBezTo>
                    <a:pt x="6" y="23"/>
                    <a:pt x="7" y="25"/>
                    <a:pt x="8" y="27"/>
                  </a:cubicBezTo>
                  <a:cubicBezTo>
                    <a:pt x="9" y="29"/>
                    <a:pt x="10" y="31"/>
                    <a:pt x="12" y="32"/>
                  </a:cubicBezTo>
                  <a:cubicBezTo>
                    <a:pt x="14" y="34"/>
                    <a:pt x="18" y="37"/>
                    <a:pt x="24" y="40"/>
                  </a:cubicBezTo>
                  <a:cubicBezTo>
                    <a:pt x="29" y="43"/>
                    <a:pt x="33" y="46"/>
                    <a:pt x="36" y="48"/>
                  </a:cubicBezTo>
                  <a:cubicBezTo>
                    <a:pt x="39" y="50"/>
                    <a:pt x="41" y="53"/>
                    <a:pt x="42" y="55"/>
                  </a:cubicBezTo>
                  <a:cubicBezTo>
                    <a:pt x="43" y="57"/>
                    <a:pt x="44" y="60"/>
                    <a:pt x="44" y="64"/>
                  </a:cubicBezTo>
                  <a:cubicBezTo>
                    <a:pt x="44" y="70"/>
                    <a:pt x="41" y="76"/>
                    <a:pt x="37" y="79"/>
                  </a:cubicBezTo>
                  <a:cubicBezTo>
                    <a:pt x="32" y="83"/>
                    <a:pt x="26" y="85"/>
                    <a:pt x="18" y="85"/>
                  </a:cubicBezTo>
                  <a:cubicBezTo>
                    <a:pt x="16" y="85"/>
                    <a:pt x="13" y="85"/>
                    <a:pt x="9" y="84"/>
                  </a:cubicBezTo>
                  <a:cubicBezTo>
                    <a:pt x="5" y="83"/>
                    <a:pt x="2" y="82"/>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066"/>
            <p:cNvSpPr>
              <a:spLocks/>
            </p:cNvSpPr>
            <p:nvPr/>
          </p:nvSpPr>
          <p:spPr bwMode="auto">
            <a:xfrm>
              <a:off x="-1584" y="1930"/>
              <a:ext cx="246" cy="300"/>
            </a:xfrm>
            <a:custGeom>
              <a:avLst/>
              <a:gdLst>
                <a:gd name="T0" fmla="*/ 111 w 129"/>
                <a:gd name="T1" fmla="*/ 137 h 157"/>
                <a:gd name="T2" fmla="*/ 129 w 129"/>
                <a:gd name="T3" fmla="*/ 80 h 157"/>
                <a:gd name="T4" fmla="*/ 112 w 129"/>
                <a:gd name="T5" fmla="*/ 21 h 157"/>
                <a:gd name="T6" fmla="*/ 65 w 129"/>
                <a:gd name="T7" fmla="*/ 0 h 157"/>
                <a:gd name="T8" fmla="*/ 18 w 129"/>
                <a:gd name="T9" fmla="*/ 22 h 157"/>
                <a:gd name="T10" fmla="*/ 0 w 129"/>
                <a:gd name="T11" fmla="*/ 79 h 157"/>
                <a:gd name="T12" fmla="*/ 8 w 129"/>
                <a:gd name="T13" fmla="*/ 120 h 157"/>
                <a:gd name="T14" fmla="*/ 31 w 129"/>
                <a:gd name="T15" fmla="*/ 148 h 157"/>
                <a:gd name="T16" fmla="*/ 64 w 129"/>
                <a:gd name="T17" fmla="*/ 157 h 157"/>
                <a:gd name="T18" fmla="*/ 111 w 129"/>
                <a:gd name="T19" fmla="*/ 1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57">
                  <a:moveTo>
                    <a:pt x="111" y="137"/>
                  </a:moveTo>
                  <a:cubicBezTo>
                    <a:pt x="123" y="124"/>
                    <a:pt x="129" y="104"/>
                    <a:pt x="129" y="80"/>
                  </a:cubicBezTo>
                  <a:cubicBezTo>
                    <a:pt x="129" y="55"/>
                    <a:pt x="123" y="35"/>
                    <a:pt x="112" y="21"/>
                  </a:cubicBezTo>
                  <a:cubicBezTo>
                    <a:pt x="101" y="7"/>
                    <a:pt x="85" y="0"/>
                    <a:pt x="65" y="0"/>
                  </a:cubicBezTo>
                  <a:cubicBezTo>
                    <a:pt x="45" y="0"/>
                    <a:pt x="29" y="8"/>
                    <a:pt x="18" y="22"/>
                  </a:cubicBezTo>
                  <a:cubicBezTo>
                    <a:pt x="6" y="37"/>
                    <a:pt x="0" y="56"/>
                    <a:pt x="0" y="79"/>
                  </a:cubicBezTo>
                  <a:cubicBezTo>
                    <a:pt x="0" y="94"/>
                    <a:pt x="2" y="108"/>
                    <a:pt x="8" y="120"/>
                  </a:cubicBezTo>
                  <a:cubicBezTo>
                    <a:pt x="13" y="132"/>
                    <a:pt x="21" y="141"/>
                    <a:pt x="31" y="148"/>
                  </a:cubicBezTo>
                  <a:cubicBezTo>
                    <a:pt x="40" y="154"/>
                    <a:pt x="51" y="157"/>
                    <a:pt x="64" y="157"/>
                  </a:cubicBezTo>
                  <a:cubicBezTo>
                    <a:pt x="84" y="157"/>
                    <a:pt x="100" y="151"/>
                    <a:pt x="111"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067"/>
            <p:cNvSpPr>
              <a:spLocks/>
            </p:cNvSpPr>
            <p:nvPr/>
          </p:nvSpPr>
          <p:spPr bwMode="auto">
            <a:xfrm>
              <a:off x="-1899" y="1934"/>
              <a:ext cx="115" cy="113"/>
            </a:xfrm>
            <a:custGeom>
              <a:avLst/>
              <a:gdLst>
                <a:gd name="T0" fmla="*/ 60 w 60"/>
                <a:gd name="T1" fmla="*/ 26 h 59"/>
                <a:gd name="T2" fmla="*/ 51 w 60"/>
                <a:gd name="T3" fmla="*/ 7 h 59"/>
                <a:gd name="T4" fmla="*/ 23 w 60"/>
                <a:gd name="T5" fmla="*/ 0 h 59"/>
                <a:gd name="T6" fmla="*/ 0 w 60"/>
                <a:gd name="T7" fmla="*/ 0 h 59"/>
                <a:gd name="T8" fmla="*/ 0 w 60"/>
                <a:gd name="T9" fmla="*/ 59 h 59"/>
                <a:gd name="T10" fmla="*/ 22 w 60"/>
                <a:gd name="T11" fmla="*/ 59 h 59"/>
                <a:gd name="T12" fmla="*/ 50 w 60"/>
                <a:gd name="T13" fmla="*/ 50 h 59"/>
                <a:gd name="T14" fmla="*/ 60 w 60"/>
                <a:gd name="T15" fmla="*/ 2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9">
                  <a:moveTo>
                    <a:pt x="60" y="26"/>
                  </a:moveTo>
                  <a:cubicBezTo>
                    <a:pt x="60" y="18"/>
                    <a:pt x="57" y="11"/>
                    <a:pt x="51" y="7"/>
                  </a:cubicBezTo>
                  <a:cubicBezTo>
                    <a:pt x="44" y="2"/>
                    <a:pt x="35" y="0"/>
                    <a:pt x="23" y="0"/>
                  </a:cubicBezTo>
                  <a:cubicBezTo>
                    <a:pt x="0" y="0"/>
                    <a:pt x="0" y="0"/>
                    <a:pt x="0" y="0"/>
                  </a:cubicBezTo>
                  <a:cubicBezTo>
                    <a:pt x="0" y="59"/>
                    <a:pt x="0" y="59"/>
                    <a:pt x="0" y="59"/>
                  </a:cubicBezTo>
                  <a:cubicBezTo>
                    <a:pt x="22" y="59"/>
                    <a:pt x="22" y="59"/>
                    <a:pt x="22" y="59"/>
                  </a:cubicBezTo>
                  <a:cubicBezTo>
                    <a:pt x="34" y="59"/>
                    <a:pt x="44" y="56"/>
                    <a:pt x="50" y="50"/>
                  </a:cubicBezTo>
                  <a:cubicBezTo>
                    <a:pt x="57" y="45"/>
                    <a:pt x="60" y="37"/>
                    <a:pt x="6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068"/>
            <p:cNvSpPr>
              <a:spLocks/>
            </p:cNvSpPr>
            <p:nvPr/>
          </p:nvSpPr>
          <p:spPr bwMode="auto">
            <a:xfrm>
              <a:off x="-1899" y="2102"/>
              <a:ext cx="134" cy="126"/>
            </a:xfrm>
            <a:custGeom>
              <a:avLst/>
              <a:gdLst>
                <a:gd name="T0" fmla="*/ 0 w 70"/>
                <a:gd name="T1" fmla="*/ 66 h 66"/>
                <a:gd name="T2" fmla="*/ 30 w 70"/>
                <a:gd name="T3" fmla="*/ 66 h 66"/>
                <a:gd name="T4" fmla="*/ 59 w 70"/>
                <a:gd name="T5" fmla="*/ 57 h 66"/>
                <a:gd name="T6" fmla="*/ 70 w 70"/>
                <a:gd name="T7" fmla="*/ 32 h 66"/>
                <a:gd name="T8" fmla="*/ 59 w 70"/>
                <a:gd name="T9" fmla="*/ 8 h 66"/>
                <a:gd name="T10" fmla="*/ 26 w 70"/>
                <a:gd name="T11" fmla="*/ 0 h 66"/>
                <a:gd name="T12" fmla="*/ 0 w 70"/>
                <a:gd name="T13" fmla="*/ 0 h 66"/>
                <a:gd name="T14" fmla="*/ 0 w 70"/>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6">
                  <a:moveTo>
                    <a:pt x="0" y="66"/>
                  </a:moveTo>
                  <a:cubicBezTo>
                    <a:pt x="30" y="66"/>
                    <a:pt x="30" y="66"/>
                    <a:pt x="30" y="66"/>
                  </a:cubicBezTo>
                  <a:cubicBezTo>
                    <a:pt x="42" y="66"/>
                    <a:pt x="52" y="63"/>
                    <a:pt x="59" y="57"/>
                  </a:cubicBezTo>
                  <a:cubicBezTo>
                    <a:pt x="67" y="50"/>
                    <a:pt x="70" y="42"/>
                    <a:pt x="70" y="32"/>
                  </a:cubicBezTo>
                  <a:cubicBezTo>
                    <a:pt x="70" y="22"/>
                    <a:pt x="66" y="14"/>
                    <a:pt x="59" y="8"/>
                  </a:cubicBezTo>
                  <a:cubicBezTo>
                    <a:pt x="52" y="3"/>
                    <a:pt x="41" y="0"/>
                    <a:pt x="26" y="0"/>
                  </a:cubicBezTo>
                  <a:cubicBezTo>
                    <a:pt x="0" y="0"/>
                    <a:pt x="0" y="0"/>
                    <a:pt x="0" y="0"/>
                  </a:cubicBez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6069"/>
            <p:cNvSpPr>
              <a:spLocks noChangeArrowheads="1"/>
            </p:cNvSpPr>
            <p:nvPr/>
          </p:nvSpPr>
          <p:spPr bwMode="auto">
            <a:xfrm>
              <a:off x="-227" y="2352"/>
              <a:ext cx="72" cy="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070"/>
            <p:cNvSpPr>
              <a:spLocks/>
            </p:cNvSpPr>
            <p:nvPr/>
          </p:nvSpPr>
          <p:spPr bwMode="auto">
            <a:xfrm>
              <a:off x="-1160" y="1930"/>
              <a:ext cx="248" cy="300"/>
            </a:xfrm>
            <a:custGeom>
              <a:avLst/>
              <a:gdLst>
                <a:gd name="T0" fmla="*/ 112 w 130"/>
                <a:gd name="T1" fmla="*/ 137 h 157"/>
                <a:gd name="T2" fmla="*/ 130 w 130"/>
                <a:gd name="T3" fmla="*/ 80 h 157"/>
                <a:gd name="T4" fmla="*/ 113 w 130"/>
                <a:gd name="T5" fmla="*/ 21 h 157"/>
                <a:gd name="T6" fmla="*/ 66 w 130"/>
                <a:gd name="T7" fmla="*/ 0 h 157"/>
                <a:gd name="T8" fmla="*/ 18 w 130"/>
                <a:gd name="T9" fmla="*/ 22 h 157"/>
                <a:gd name="T10" fmla="*/ 0 w 130"/>
                <a:gd name="T11" fmla="*/ 79 h 157"/>
                <a:gd name="T12" fmla="*/ 9 w 130"/>
                <a:gd name="T13" fmla="*/ 120 h 157"/>
                <a:gd name="T14" fmla="*/ 31 w 130"/>
                <a:gd name="T15" fmla="*/ 148 h 157"/>
                <a:gd name="T16" fmla="*/ 64 w 130"/>
                <a:gd name="T17" fmla="*/ 157 h 157"/>
                <a:gd name="T18" fmla="*/ 112 w 130"/>
                <a:gd name="T19" fmla="*/ 1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57">
                  <a:moveTo>
                    <a:pt x="112" y="137"/>
                  </a:moveTo>
                  <a:cubicBezTo>
                    <a:pt x="124" y="124"/>
                    <a:pt x="130" y="104"/>
                    <a:pt x="130" y="80"/>
                  </a:cubicBezTo>
                  <a:cubicBezTo>
                    <a:pt x="130" y="55"/>
                    <a:pt x="124" y="35"/>
                    <a:pt x="113" y="21"/>
                  </a:cubicBezTo>
                  <a:cubicBezTo>
                    <a:pt x="101" y="7"/>
                    <a:pt x="86" y="0"/>
                    <a:pt x="66" y="0"/>
                  </a:cubicBezTo>
                  <a:cubicBezTo>
                    <a:pt x="46" y="0"/>
                    <a:pt x="30" y="8"/>
                    <a:pt x="18" y="22"/>
                  </a:cubicBezTo>
                  <a:cubicBezTo>
                    <a:pt x="6" y="37"/>
                    <a:pt x="0" y="56"/>
                    <a:pt x="0" y="79"/>
                  </a:cubicBezTo>
                  <a:cubicBezTo>
                    <a:pt x="0" y="94"/>
                    <a:pt x="3" y="108"/>
                    <a:pt x="9" y="120"/>
                  </a:cubicBezTo>
                  <a:cubicBezTo>
                    <a:pt x="14" y="132"/>
                    <a:pt x="21" y="141"/>
                    <a:pt x="31" y="148"/>
                  </a:cubicBezTo>
                  <a:cubicBezTo>
                    <a:pt x="41" y="154"/>
                    <a:pt x="52" y="157"/>
                    <a:pt x="64" y="157"/>
                  </a:cubicBezTo>
                  <a:cubicBezTo>
                    <a:pt x="84" y="157"/>
                    <a:pt x="100" y="151"/>
                    <a:pt x="112"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071"/>
            <p:cNvSpPr>
              <a:spLocks/>
            </p:cNvSpPr>
            <p:nvPr/>
          </p:nvSpPr>
          <p:spPr bwMode="auto">
            <a:xfrm>
              <a:off x="-2221" y="1217"/>
              <a:ext cx="2053" cy="1127"/>
            </a:xfrm>
            <a:custGeom>
              <a:avLst/>
              <a:gdLst>
                <a:gd name="T0" fmla="*/ 1062 w 1076"/>
                <a:gd name="T1" fmla="*/ 513 h 591"/>
                <a:gd name="T2" fmla="*/ 988 w 1076"/>
                <a:gd name="T3" fmla="*/ 386 h 591"/>
                <a:gd name="T4" fmla="*/ 982 w 1076"/>
                <a:gd name="T5" fmla="*/ 384 h 591"/>
                <a:gd name="T6" fmla="*/ 810 w 1076"/>
                <a:gd name="T7" fmla="*/ 212 h 591"/>
                <a:gd name="T8" fmla="*/ 397 w 1076"/>
                <a:gd name="T9" fmla="*/ 113 h 591"/>
                <a:gd name="T10" fmla="*/ 120 w 1076"/>
                <a:gd name="T11" fmla="*/ 270 h 591"/>
                <a:gd name="T12" fmla="*/ 0 w 1076"/>
                <a:gd name="T13" fmla="*/ 416 h 591"/>
                <a:gd name="T14" fmla="*/ 134 w 1076"/>
                <a:gd name="T15" fmla="*/ 347 h 591"/>
                <a:gd name="T16" fmla="*/ 249 w 1076"/>
                <a:gd name="T17" fmla="*/ 360 h 591"/>
                <a:gd name="T18" fmla="*/ 256 w 1076"/>
                <a:gd name="T19" fmla="*/ 426 h 591"/>
                <a:gd name="T20" fmla="*/ 228 w 1076"/>
                <a:gd name="T21" fmla="*/ 445 h 591"/>
                <a:gd name="T22" fmla="*/ 276 w 1076"/>
                <a:gd name="T23" fmla="*/ 497 h 591"/>
                <a:gd name="T24" fmla="*/ 224 w 1076"/>
                <a:gd name="T25" fmla="*/ 557 h 591"/>
                <a:gd name="T26" fmla="*/ 345 w 1076"/>
                <a:gd name="T27" fmla="*/ 549 h 591"/>
                <a:gd name="T28" fmla="*/ 296 w 1076"/>
                <a:gd name="T29" fmla="*/ 456 h 591"/>
                <a:gd name="T30" fmla="*/ 346 w 1076"/>
                <a:gd name="T31" fmla="*/ 357 h 591"/>
                <a:gd name="T32" fmla="*/ 452 w 1076"/>
                <a:gd name="T33" fmla="*/ 356 h 591"/>
                <a:gd name="T34" fmla="*/ 500 w 1076"/>
                <a:gd name="T35" fmla="*/ 451 h 591"/>
                <a:gd name="T36" fmla="*/ 451 w 1076"/>
                <a:gd name="T37" fmla="*/ 549 h 591"/>
                <a:gd name="T38" fmla="*/ 540 w 1076"/>
                <a:gd name="T39" fmla="*/ 557 h 591"/>
                <a:gd name="T40" fmla="*/ 567 w 1076"/>
                <a:gd name="T41" fmla="*/ 549 h 591"/>
                <a:gd name="T42" fmla="*/ 519 w 1076"/>
                <a:gd name="T43" fmla="*/ 456 h 591"/>
                <a:gd name="T44" fmla="*/ 568 w 1076"/>
                <a:gd name="T45" fmla="*/ 357 h 591"/>
                <a:gd name="T46" fmla="*/ 675 w 1076"/>
                <a:gd name="T47" fmla="*/ 356 h 591"/>
                <a:gd name="T48" fmla="*/ 723 w 1076"/>
                <a:gd name="T49" fmla="*/ 451 h 591"/>
                <a:gd name="T50" fmla="*/ 674 w 1076"/>
                <a:gd name="T51" fmla="*/ 549 h 591"/>
                <a:gd name="T52" fmla="*/ 756 w 1076"/>
                <a:gd name="T53" fmla="*/ 557 h 591"/>
                <a:gd name="T54" fmla="*/ 792 w 1076"/>
                <a:gd name="T55" fmla="*/ 347 h 591"/>
                <a:gd name="T56" fmla="*/ 792 w 1076"/>
                <a:gd name="T57" fmla="*/ 447 h 591"/>
                <a:gd name="T58" fmla="*/ 869 w 1076"/>
                <a:gd name="T59" fmla="*/ 347 h 591"/>
                <a:gd name="T60" fmla="*/ 827 w 1076"/>
                <a:gd name="T61" fmla="*/ 448 h 591"/>
                <a:gd name="T62" fmla="*/ 987 w 1076"/>
                <a:gd name="T63" fmla="*/ 557 h 591"/>
                <a:gd name="T64" fmla="*/ 1076 w 1076"/>
                <a:gd name="T65" fmla="*/ 546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6" h="591">
                  <a:moveTo>
                    <a:pt x="1076" y="546"/>
                  </a:moveTo>
                  <a:cubicBezTo>
                    <a:pt x="1076" y="533"/>
                    <a:pt x="1071" y="522"/>
                    <a:pt x="1062" y="513"/>
                  </a:cubicBezTo>
                  <a:cubicBezTo>
                    <a:pt x="1069" y="501"/>
                    <a:pt x="1073" y="487"/>
                    <a:pt x="1073" y="471"/>
                  </a:cubicBezTo>
                  <a:cubicBezTo>
                    <a:pt x="1073" y="424"/>
                    <a:pt x="1035" y="386"/>
                    <a:pt x="988" y="386"/>
                  </a:cubicBezTo>
                  <a:cubicBezTo>
                    <a:pt x="986" y="386"/>
                    <a:pt x="984" y="386"/>
                    <a:pt x="982" y="387"/>
                  </a:cubicBezTo>
                  <a:cubicBezTo>
                    <a:pt x="982" y="386"/>
                    <a:pt x="982" y="385"/>
                    <a:pt x="982" y="384"/>
                  </a:cubicBezTo>
                  <a:cubicBezTo>
                    <a:pt x="982" y="289"/>
                    <a:pt x="905" y="212"/>
                    <a:pt x="810" y="212"/>
                  </a:cubicBezTo>
                  <a:cubicBezTo>
                    <a:pt x="810" y="212"/>
                    <a:pt x="810" y="212"/>
                    <a:pt x="810" y="212"/>
                  </a:cubicBezTo>
                  <a:cubicBezTo>
                    <a:pt x="806" y="94"/>
                    <a:pt x="709" y="0"/>
                    <a:pt x="590" y="0"/>
                  </a:cubicBezTo>
                  <a:cubicBezTo>
                    <a:pt x="507" y="0"/>
                    <a:pt x="435" y="45"/>
                    <a:pt x="397" y="113"/>
                  </a:cubicBezTo>
                  <a:cubicBezTo>
                    <a:pt x="370" y="96"/>
                    <a:pt x="338" y="87"/>
                    <a:pt x="304" y="87"/>
                  </a:cubicBezTo>
                  <a:cubicBezTo>
                    <a:pt x="203" y="87"/>
                    <a:pt x="120" y="169"/>
                    <a:pt x="120" y="270"/>
                  </a:cubicBezTo>
                  <a:cubicBezTo>
                    <a:pt x="120" y="273"/>
                    <a:pt x="120" y="275"/>
                    <a:pt x="121" y="278"/>
                  </a:cubicBezTo>
                  <a:cubicBezTo>
                    <a:pt x="53" y="287"/>
                    <a:pt x="0" y="346"/>
                    <a:pt x="0" y="416"/>
                  </a:cubicBezTo>
                  <a:cubicBezTo>
                    <a:pt x="0" y="492"/>
                    <a:pt x="59" y="553"/>
                    <a:pt x="134" y="556"/>
                  </a:cubicBezTo>
                  <a:cubicBezTo>
                    <a:pt x="134" y="347"/>
                    <a:pt x="134" y="347"/>
                    <a:pt x="134" y="347"/>
                  </a:cubicBezTo>
                  <a:cubicBezTo>
                    <a:pt x="201" y="347"/>
                    <a:pt x="201" y="347"/>
                    <a:pt x="201" y="347"/>
                  </a:cubicBezTo>
                  <a:cubicBezTo>
                    <a:pt x="221" y="347"/>
                    <a:pt x="237" y="351"/>
                    <a:pt x="249" y="360"/>
                  </a:cubicBezTo>
                  <a:cubicBezTo>
                    <a:pt x="261" y="369"/>
                    <a:pt x="266" y="381"/>
                    <a:pt x="266" y="396"/>
                  </a:cubicBezTo>
                  <a:cubicBezTo>
                    <a:pt x="266" y="407"/>
                    <a:pt x="263" y="417"/>
                    <a:pt x="256" y="426"/>
                  </a:cubicBezTo>
                  <a:cubicBezTo>
                    <a:pt x="249" y="435"/>
                    <a:pt x="240" y="441"/>
                    <a:pt x="228" y="445"/>
                  </a:cubicBezTo>
                  <a:cubicBezTo>
                    <a:pt x="228" y="445"/>
                    <a:pt x="228" y="445"/>
                    <a:pt x="228" y="445"/>
                  </a:cubicBezTo>
                  <a:cubicBezTo>
                    <a:pt x="243" y="447"/>
                    <a:pt x="255" y="453"/>
                    <a:pt x="264" y="462"/>
                  </a:cubicBezTo>
                  <a:cubicBezTo>
                    <a:pt x="272" y="471"/>
                    <a:pt x="276" y="483"/>
                    <a:pt x="276" y="497"/>
                  </a:cubicBezTo>
                  <a:cubicBezTo>
                    <a:pt x="276" y="516"/>
                    <a:pt x="270" y="530"/>
                    <a:pt x="256" y="542"/>
                  </a:cubicBezTo>
                  <a:cubicBezTo>
                    <a:pt x="247" y="549"/>
                    <a:pt x="237" y="554"/>
                    <a:pt x="224" y="557"/>
                  </a:cubicBezTo>
                  <a:cubicBezTo>
                    <a:pt x="361" y="557"/>
                    <a:pt x="361" y="557"/>
                    <a:pt x="361" y="557"/>
                  </a:cubicBezTo>
                  <a:cubicBezTo>
                    <a:pt x="356" y="555"/>
                    <a:pt x="350" y="552"/>
                    <a:pt x="345" y="549"/>
                  </a:cubicBezTo>
                  <a:cubicBezTo>
                    <a:pt x="329" y="540"/>
                    <a:pt x="318" y="528"/>
                    <a:pt x="309" y="511"/>
                  </a:cubicBezTo>
                  <a:cubicBezTo>
                    <a:pt x="301" y="495"/>
                    <a:pt x="296" y="476"/>
                    <a:pt x="296" y="456"/>
                  </a:cubicBezTo>
                  <a:cubicBezTo>
                    <a:pt x="296" y="433"/>
                    <a:pt x="301" y="414"/>
                    <a:pt x="309" y="397"/>
                  </a:cubicBezTo>
                  <a:cubicBezTo>
                    <a:pt x="318" y="379"/>
                    <a:pt x="330" y="366"/>
                    <a:pt x="346" y="357"/>
                  </a:cubicBezTo>
                  <a:cubicBezTo>
                    <a:pt x="361" y="348"/>
                    <a:pt x="380" y="343"/>
                    <a:pt x="401" y="343"/>
                  </a:cubicBezTo>
                  <a:cubicBezTo>
                    <a:pt x="420" y="343"/>
                    <a:pt x="437" y="348"/>
                    <a:pt x="452" y="356"/>
                  </a:cubicBezTo>
                  <a:cubicBezTo>
                    <a:pt x="468" y="365"/>
                    <a:pt x="479" y="378"/>
                    <a:pt x="488" y="394"/>
                  </a:cubicBezTo>
                  <a:cubicBezTo>
                    <a:pt x="496" y="411"/>
                    <a:pt x="500" y="429"/>
                    <a:pt x="500" y="451"/>
                  </a:cubicBezTo>
                  <a:cubicBezTo>
                    <a:pt x="500" y="473"/>
                    <a:pt x="496" y="493"/>
                    <a:pt x="488" y="509"/>
                  </a:cubicBezTo>
                  <a:cubicBezTo>
                    <a:pt x="479" y="526"/>
                    <a:pt x="467" y="539"/>
                    <a:pt x="451" y="549"/>
                  </a:cubicBezTo>
                  <a:cubicBezTo>
                    <a:pt x="446" y="552"/>
                    <a:pt x="440" y="555"/>
                    <a:pt x="434" y="557"/>
                  </a:cubicBezTo>
                  <a:cubicBezTo>
                    <a:pt x="540" y="557"/>
                    <a:pt x="540" y="557"/>
                    <a:pt x="540" y="557"/>
                  </a:cubicBezTo>
                  <a:cubicBezTo>
                    <a:pt x="584" y="557"/>
                    <a:pt x="584" y="557"/>
                    <a:pt x="584" y="557"/>
                  </a:cubicBezTo>
                  <a:cubicBezTo>
                    <a:pt x="578" y="555"/>
                    <a:pt x="573" y="552"/>
                    <a:pt x="567" y="549"/>
                  </a:cubicBezTo>
                  <a:cubicBezTo>
                    <a:pt x="552" y="540"/>
                    <a:pt x="540" y="528"/>
                    <a:pt x="532" y="511"/>
                  </a:cubicBezTo>
                  <a:cubicBezTo>
                    <a:pt x="523" y="495"/>
                    <a:pt x="519" y="476"/>
                    <a:pt x="519" y="456"/>
                  </a:cubicBezTo>
                  <a:cubicBezTo>
                    <a:pt x="519" y="433"/>
                    <a:pt x="523" y="414"/>
                    <a:pt x="532" y="397"/>
                  </a:cubicBezTo>
                  <a:cubicBezTo>
                    <a:pt x="540" y="379"/>
                    <a:pt x="552" y="366"/>
                    <a:pt x="568" y="357"/>
                  </a:cubicBezTo>
                  <a:cubicBezTo>
                    <a:pt x="584" y="348"/>
                    <a:pt x="602" y="343"/>
                    <a:pt x="623" y="343"/>
                  </a:cubicBezTo>
                  <a:cubicBezTo>
                    <a:pt x="643" y="343"/>
                    <a:pt x="660" y="348"/>
                    <a:pt x="675" y="356"/>
                  </a:cubicBezTo>
                  <a:cubicBezTo>
                    <a:pt x="690" y="365"/>
                    <a:pt x="702" y="378"/>
                    <a:pt x="710" y="394"/>
                  </a:cubicBezTo>
                  <a:cubicBezTo>
                    <a:pt x="719" y="411"/>
                    <a:pt x="723" y="429"/>
                    <a:pt x="723" y="451"/>
                  </a:cubicBezTo>
                  <a:cubicBezTo>
                    <a:pt x="723" y="473"/>
                    <a:pt x="719" y="493"/>
                    <a:pt x="710" y="509"/>
                  </a:cubicBezTo>
                  <a:cubicBezTo>
                    <a:pt x="702" y="526"/>
                    <a:pt x="690" y="539"/>
                    <a:pt x="674" y="549"/>
                  </a:cubicBezTo>
                  <a:cubicBezTo>
                    <a:pt x="668" y="552"/>
                    <a:pt x="663" y="555"/>
                    <a:pt x="657" y="557"/>
                  </a:cubicBezTo>
                  <a:cubicBezTo>
                    <a:pt x="756" y="557"/>
                    <a:pt x="756" y="557"/>
                    <a:pt x="756" y="557"/>
                  </a:cubicBezTo>
                  <a:cubicBezTo>
                    <a:pt x="756" y="347"/>
                    <a:pt x="756" y="347"/>
                    <a:pt x="756" y="347"/>
                  </a:cubicBezTo>
                  <a:cubicBezTo>
                    <a:pt x="792" y="347"/>
                    <a:pt x="792" y="347"/>
                    <a:pt x="792" y="347"/>
                  </a:cubicBezTo>
                  <a:cubicBezTo>
                    <a:pt x="792" y="447"/>
                    <a:pt x="792" y="447"/>
                    <a:pt x="792" y="447"/>
                  </a:cubicBezTo>
                  <a:cubicBezTo>
                    <a:pt x="792" y="447"/>
                    <a:pt x="792" y="447"/>
                    <a:pt x="792" y="447"/>
                  </a:cubicBezTo>
                  <a:cubicBezTo>
                    <a:pt x="798" y="437"/>
                    <a:pt x="798" y="437"/>
                    <a:pt x="798" y="437"/>
                  </a:cubicBezTo>
                  <a:cubicBezTo>
                    <a:pt x="869" y="347"/>
                    <a:pt x="869" y="347"/>
                    <a:pt x="869" y="347"/>
                  </a:cubicBezTo>
                  <a:cubicBezTo>
                    <a:pt x="912" y="347"/>
                    <a:pt x="912" y="347"/>
                    <a:pt x="912" y="347"/>
                  </a:cubicBezTo>
                  <a:cubicBezTo>
                    <a:pt x="827" y="448"/>
                    <a:pt x="827" y="448"/>
                    <a:pt x="827" y="448"/>
                  </a:cubicBezTo>
                  <a:cubicBezTo>
                    <a:pt x="917" y="557"/>
                    <a:pt x="917" y="557"/>
                    <a:pt x="917" y="557"/>
                  </a:cubicBezTo>
                  <a:cubicBezTo>
                    <a:pt x="987" y="557"/>
                    <a:pt x="987" y="557"/>
                    <a:pt x="987" y="557"/>
                  </a:cubicBezTo>
                  <a:cubicBezTo>
                    <a:pt x="992" y="576"/>
                    <a:pt x="1010" y="591"/>
                    <a:pt x="1031" y="591"/>
                  </a:cubicBezTo>
                  <a:cubicBezTo>
                    <a:pt x="1056" y="591"/>
                    <a:pt x="1076" y="571"/>
                    <a:pt x="1076" y="5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072"/>
            <p:cNvSpPr>
              <a:spLocks/>
            </p:cNvSpPr>
            <p:nvPr/>
          </p:nvSpPr>
          <p:spPr bwMode="auto">
            <a:xfrm>
              <a:off x="-710" y="2085"/>
              <a:ext cx="149" cy="194"/>
            </a:xfrm>
            <a:custGeom>
              <a:avLst/>
              <a:gdLst>
                <a:gd name="T0" fmla="*/ 12 w 149"/>
                <a:gd name="T1" fmla="*/ 19 h 194"/>
                <a:gd name="T2" fmla="*/ 0 w 149"/>
                <a:gd name="T3" fmla="*/ 0 h 194"/>
                <a:gd name="T4" fmla="*/ 0 w 149"/>
                <a:gd name="T5" fmla="*/ 0 h 194"/>
                <a:gd name="T6" fmla="*/ 0 w 149"/>
                <a:gd name="T7" fmla="*/ 194 h 194"/>
                <a:gd name="T8" fmla="*/ 35 w 149"/>
                <a:gd name="T9" fmla="*/ 194 h 194"/>
                <a:gd name="T10" fmla="*/ 149 w 149"/>
                <a:gd name="T11" fmla="*/ 194 h 194"/>
                <a:gd name="T12" fmla="*/ 12 w 149"/>
                <a:gd name="T13" fmla="*/ 19 h 194"/>
              </a:gdLst>
              <a:ahLst/>
              <a:cxnLst>
                <a:cxn ang="0">
                  <a:pos x="T0" y="T1"/>
                </a:cxn>
                <a:cxn ang="0">
                  <a:pos x="T2" y="T3"/>
                </a:cxn>
                <a:cxn ang="0">
                  <a:pos x="T4" y="T5"/>
                </a:cxn>
                <a:cxn ang="0">
                  <a:pos x="T6" y="T7"/>
                </a:cxn>
                <a:cxn ang="0">
                  <a:pos x="T8" y="T9"/>
                </a:cxn>
                <a:cxn ang="0">
                  <a:pos x="T10" y="T11"/>
                </a:cxn>
                <a:cxn ang="0">
                  <a:pos x="T12" y="T13"/>
                </a:cxn>
              </a:cxnLst>
              <a:rect l="0" t="0" r="r" b="b"/>
              <a:pathLst>
                <a:path w="149" h="194">
                  <a:moveTo>
                    <a:pt x="12" y="19"/>
                  </a:moveTo>
                  <a:lnTo>
                    <a:pt x="0" y="0"/>
                  </a:lnTo>
                  <a:lnTo>
                    <a:pt x="0" y="0"/>
                  </a:lnTo>
                  <a:lnTo>
                    <a:pt x="0" y="194"/>
                  </a:lnTo>
                  <a:lnTo>
                    <a:pt x="35" y="194"/>
                  </a:lnTo>
                  <a:lnTo>
                    <a:pt x="149" y="194"/>
                  </a:lnTo>
                  <a:lnTo>
                    <a:pt x="1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Rectangle 36"/>
          <p:cNvSpPr/>
          <p:nvPr userDrawn="1"/>
        </p:nvSpPr>
        <p:spPr>
          <a:xfrm>
            <a:off x="7439025" y="5791200"/>
            <a:ext cx="4752976" cy="522514"/>
          </a:xfrm>
          <a:prstGeom prst="rect">
            <a:avLst/>
          </a:prstGeom>
          <a:solidFill>
            <a:srgbClr val="FFF10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91440" bIns="91440" numCol="1" spcCol="0" rtlCol="0" fromWordArt="0" anchor="ctr" anchorCtr="0" forceAA="0" compatLnSpc="1">
            <a:prstTxWarp prst="textNoShape">
              <a:avLst/>
            </a:prstTxWarp>
            <a:noAutofit/>
          </a:bodyPr>
          <a:lstStyle/>
          <a:p>
            <a:endParaRPr lang="en-US" sz="2400">
              <a:latin typeface="Segoe Pro Semibold" panose="020B0702040504020203" pitchFamily="34" charset="0"/>
            </a:endParaRPr>
          </a:p>
        </p:txBody>
      </p:sp>
      <p:sp>
        <p:nvSpPr>
          <p:cNvPr id="39" name="Text Placeholder 38"/>
          <p:cNvSpPr>
            <a:spLocks noGrp="1"/>
          </p:cNvSpPr>
          <p:nvPr>
            <p:ph type="body" sz="quarter" idx="10" hasCustomPrompt="1"/>
          </p:nvPr>
        </p:nvSpPr>
        <p:spPr>
          <a:xfrm>
            <a:off x="7648574" y="5791200"/>
            <a:ext cx="3019426" cy="522514"/>
          </a:xfrm>
        </p:spPr>
        <p:txBody>
          <a:bodyPr lIns="0" tIns="0" rIns="0" bIns="0" anchor="ctr">
            <a:noAutofit/>
          </a:bodyPr>
          <a:lstStyle>
            <a:lvl1pPr algn="r">
              <a:defRPr sz="2400">
                <a:solidFill>
                  <a:schemeClr val="bg1">
                    <a:lumMod val="50000"/>
                  </a:schemeClr>
                </a:solidFill>
                <a:latin typeface="Segoe Pro Semibold" panose="020B0702040504020203" pitchFamily="34" charset="0"/>
              </a:defRPr>
            </a:lvl1pPr>
          </a:lstStyle>
          <a:p>
            <a:pPr lvl="0"/>
            <a:r>
              <a:rPr lang="en-US"/>
              <a:t>Text</a:t>
            </a:r>
          </a:p>
        </p:txBody>
      </p:sp>
      <p:grpSp>
        <p:nvGrpSpPr>
          <p:cNvPr id="65" name="Group 74">
            <a:extLst>
              <a:ext uri="{FF2B5EF4-FFF2-40B4-BE49-F238E27FC236}">
                <a16:creationId xmlns:a16="http://schemas.microsoft.com/office/drawing/2014/main" id="{5CFE284F-4F19-4A9B-9DC8-C4B6F3BA4D8E}"/>
              </a:ext>
            </a:extLst>
          </p:cNvPr>
          <p:cNvGrpSpPr>
            <a:grpSpLocks noChangeAspect="1"/>
          </p:cNvGrpSpPr>
          <p:nvPr userDrawn="1"/>
        </p:nvGrpSpPr>
        <p:grpSpPr bwMode="auto">
          <a:xfrm>
            <a:off x="304800" y="6248402"/>
            <a:ext cx="1407319" cy="307265"/>
            <a:chOff x="3238" y="2031"/>
            <a:chExt cx="1200" cy="262"/>
          </a:xfrm>
        </p:grpSpPr>
        <p:sp>
          <p:nvSpPr>
            <p:cNvPr id="66" name="Freeform 75">
              <a:extLst>
                <a:ext uri="{FF2B5EF4-FFF2-40B4-BE49-F238E27FC236}">
                  <a16:creationId xmlns:a16="http://schemas.microsoft.com/office/drawing/2014/main" id="{894F8CC2-24E6-401D-A922-4BCE881CB199}"/>
                </a:ext>
              </a:extLst>
            </p:cNvPr>
            <p:cNvSpPr>
              <a:spLocks/>
            </p:cNvSpPr>
            <p:nvPr userDrawn="1"/>
          </p:nvSpPr>
          <p:spPr bwMode="auto">
            <a:xfrm>
              <a:off x="3569" y="2082"/>
              <a:ext cx="168" cy="158"/>
            </a:xfrm>
            <a:custGeom>
              <a:avLst/>
              <a:gdLst>
                <a:gd name="T0" fmla="*/ 39 w 71"/>
                <a:gd name="T1" fmla="*/ 41 h 65"/>
                <a:gd name="T2" fmla="*/ 36 w 71"/>
                <a:gd name="T3" fmla="*/ 50 h 65"/>
                <a:gd name="T4" fmla="*/ 36 w 71"/>
                <a:gd name="T5" fmla="*/ 50 h 65"/>
                <a:gd name="T6" fmla="*/ 33 w 71"/>
                <a:gd name="T7" fmla="*/ 41 h 65"/>
                <a:gd name="T8" fmla="*/ 16 w 71"/>
                <a:gd name="T9" fmla="*/ 0 h 65"/>
                <a:gd name="T10" fmla="*/ 0 w 71"/>
                <a:gd name="T11" fmla="*/ 0 h 65"/>
                <a:gd name="T12" fmla="*/ 0 w 71"/>
                <a:gd name="T13" fmla="*/ 65 h 65"/>
                <a:gd name="T14" fmla="*/ 11 w 71"/>
                <a:gd name="T15" fmla="*/ 65 h 65"/>
                <a:gd name="T16" fmla="*/ 11 w 71"/>
                <a:gd name="T17" fmla="*/ 25 h 65"/>
                <a:gd name="T18" fmla="*/ 11 w 71"/>
                <a:gd name="T19" fmla="*/ 17 h 65"/>
                <a:gd name="T20" fmla="*/ 11 w 71"/>
                <a:gd name="T21" fmla="*/ 12 h 65"/>
                <a:gd name="T22" fmla="*/ 11 w 71"/>
                <a:gd name="T23" fmla="*/ 12 h 65"/>
                <a:gd name="T24" fmla="*/ 12 w 71"/>
                <a:gd name="T25" fmla="*/ 18 h 65"/>
                <a:gd name="T26" fmla="*/ 32 w 71"/>
                <a:gd name="T27" fmla="*/ 65 h 65"/>
                <a:gd name="T28" fmla="*/ 39 w 71"/>
                <a:gd name="T29" fmla="*/ 65 h 65"/>
                <a:gd name="T30" fmla="*/ 58 w 71"/>
                <a:gd name="T31" fmla="*/ 18 h 65"/>
                <a:gd name="T32" fmla="*/ 60 w 71"/>
                <a:gd name="T33" fmla="*/ 12 h 65"/>
                <a:gd name="T34" fmla="*/ 60 w 71"/>
                <a:gd name="T35" fmla="*/ 12 h 65"/>
                <a:gd name="T36" fmla="*/ 60 w 71"/>
                <a:gd name="T37" fmla="*/ 24 h 65"/>
                <a:gd name="T38" fmla="*/ 60 w 71"/>
                <a:gd name="T39" fmla="*/ 65 h 65"/>
                <a:gd name="T40" fmla="*/ 71 w 71"/>
                <a:gd name="T41" fmla="*/ 65 h 65"/>
                <a:gd name="T42" fmla="*/ 71 w 71"/>
                <a:gd name="T43" fmla="*/ 0 h 65"/>
                <a:gd name="T44" fmla="*/ 55 w 71"/>
                <a:gd name="T45" fmla="*/ 0 h 65"/>
                <a:gd name="T46" fmla="*/ 39 w 71"/>
                <a:gd name="T47"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5">
                  <a:moveTo>
                    <a:pt x="39" y="41"/>
                  </a:moveTo>
                  <a:cubicBezTo>
                    <a:pt x="36" y="50"/>
                    <a:pt x="36" y="50"/>
                    <a:pt x="36" y="50"/>
                  </a:cubicBezTo>
                  <a:cubicBezTo>
                    <a:pt x="36" y="50"/>
                    <a:pt x="36" y="50"/>
                    <a:pt x="36" y="50"/>
                  </a:cubicBezTo>
                  <a:cubicBezTo>
                    <a:pt x="35" y="48"/>
                    <a:pt x="34" y="45"/>
                    <a:pt x="33" y="41"/>
                  </a:cubicBezTo>
                  <a:cubicBezTo>
                    <a:pt x="16" y="0"/>
                    <a:pt x="16" y="0"/>
                    <a:pt x="16" y="0"/>
                  </a:cubicBezTo>
                  <a:cubicBezTo>
                    <a:pt x="0" y="0"/>
                    <a:pt x="0" y="0"/>
                    <a:pt x="0" y="0"/>
                  </a:cubicBezTo>
                  <a:cubicBezTo>
                    <a:pt x="0" y="65"/>
                    <a:pt x="0" y="65"/>
                    <a:pt x="0" y="65"/>
                  </a:cubicBezTo>
                  <a:cubicBezTo>
                    <a:pt x="11" y="65"/>
                    <a:pt x="11" y="65"/>
                    <a:pt x="11" y="65"/>
                  </a:cubicBezTo>
                  <a:cubicBezTo>
                    <a:pt x="11" y="25"/>
                    <a:pt x="11" y="25"/>
                    <a:pt x="11" y="25"/>
                  </a:cubicBezTo>
                  <a:cubicBezTo>
                    <a:pt x="11" y="23"/>
                    <a:pt x="11" y="20"/>
                    <a:pt x="11" y="17"/>
                  </a:cubicBezTo>
                  <a:cubicBezTo>
                    <a:pt x="11" y="15"/>
                    <a:pt x="11" y="13"/>
                    <a:pt x="11" y="12"/>
                  </a:cubicBezTo>
                  <a:cubicBezTo>
                    <a:pt x="11" y="12"/>
                    <a:pt x="11" y="12"/>
                    <a:pt x="11" y="12"/>
                  </a:cubicBezTo>
                  <a:cubicBezTo>
                    <a:pt x="11" y="15"/>
                    <a:pt x="12" y="17"/>
                    <a:pt x="12" y="18"/>
                  </a:cubicBezTo>
                  <a:cubicBezTo>
                    <a:pt x="32" y="65"/>
                    <a:pt x="32" y="65"/>
                    <a:pt x="32" y="65"/>
                  </a:cubicBezTo>
                  <a:cubicBezTo>
                    <a:pt x="39" y="65"/>
                    <a:pt x="39" y="65"/>
                    <a:pt x="39" y="65"/>
                  </a:cubicBezTo>
                  <a:cubicBezTo>
                    <a:pt x="58" y="18"/>
                    <a:pt x="58" y="18"/>
                    <a:pt x="58" y="18"/>
                  </a:cubicBezTo>
                  <a:cubicBezTo>
                    <a:pt x="59" y="16"/>
                    <a:pt x="59" y="14"/>
                    <a:pt x="60" y="12"/>
                  </a:cubicBezTo>
                  <a:cubicBezTo>
                    <a:pt x="60" y="12"/>
                    <a:pt x="60" y="12"/>
                    <a:pt x="60" y="12"/>
                  </a:cubicBezTo>
                  <a:cubicBezTo>
                    <a:pt x="60" y="17"/>
                    <a:pt x="60" y="21"/>
                    <a:pt x="60" y="24"/>
                  </a:cubicBezTo>
                  <a:cubicBezTo>
                    <a:pt x="60" y="65"/>
                    <a:pt x="60" y="65"/>
                    <a:pt x="60" y="65"/>
                  </a:cubicBezTo>
                  <a:cubicBezTo>
                    <a:pt x="71" y="65"/>
                    <a:pt x="71" y="65"/>
                    <a:pt x="71" y="65"/>
                  </a:cubicBezTo>
                  <a:cubicBezTo>
                    <a:pt x="71" y="0"/>
                    <a:pt x="71" y="0"/>
                    <a:pt x="71" y="0"/>
                  </a:cubicBezTo>
                  <a:cubicBezTo>
                    <a:pt x="55" y="0"/>
                    <a:pt x="55" y="0"/>
                    <a:pt x="55" y="0"/>
                  </a:cubicBezTo>
                  <a:lnTo>
                    <a:pt x="3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76">
              <a:extLst>
                <a:ext uri="{FF2B5EF4-FFF2-40B4-BE49-F238E27FC236}">
                  <a16:creationId xmlns:a16="http://schemas.microsoft.com/office/drawing/2014/main" id="{A96E685E-EC7D-45DA-8AA1-493019CB86A0}"/>
                </a:ext>
              </a:extLst>
            </p:cNvPr>
            <p:cNvSpPr>
              <a:spLocks noChangeArrowheads="1"/>
            </p:cNvSpPr>
            <p:nvPr userDrawn="1"/>
          </p:nvSpPr>
          <p:spPr bwMode="auto">
            <a:xfrm>
              <a:off x="3761" y="2128"/>
              <a:ext cx="26"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
              <a:extLst>
                <a:ext uri="{FF2B5EF4-FFF2-40B4-BE49-F238E27FC236}">
                  <a16:creationId xmlns:a16="http://schemas.microsoft.com/office/drawing/2014/main" id="{636F984B-CECA-46D5-8574-03FE24E5037D}"/>
                </a:ext>
              </a:extLst>
            </p:cNvPr>
            <p:cNvSpPr>
              <a:spLocks/>
            </p:cNvSpPr>
            <p:nvPr userDrawn="1"/>
          </p:nvSpPr>
          <p:spPr bwMode="auto">
            <a:xfrm>
              <a:off x="3758" y="2080"/>
              <a:ext cx="31" cy="32"/>
            </a:xfrm>
            <a:custGeom>
              <a:avLst/>
              <a:gdLst>
                <a:gd name="T0" fmla="*/ 7 w 13"/>
                <a:gd name="T1" fmla="*/ 0 h 13"/>
                <a:gd name="T2" fmla="*/ 2 w 13"/>
                <a:gd name="T3" fmla="*/ 2 h 13"/>
                <a:gd name="T4" fmla="*/ 0 w 13"/>
                <a:gd name="T5" fmla="*/ 6 h 13"/>
                <a:gd name="T6" fmla="*/ 2 w 13"/>
                <a:gd name="T7" fmla="*/ 11 h 13"/>
                <a:gd name="T8" fmla="*/ 7 w 13"/>
                <a:gd name="T9" fmla="*/ 13 h 13"/>
                <a:gd name="T10" fmla="*/ 12 w 13"/>
                <a:gd name="T11" fmla="*/ 11 h 13"/>
                <a:gd name="T12" fmla="*/ 13 w 13"/>
                <a:gd name="T13" fmla="*/ 6 h 13"/>
                <a:gd name="T14" fmla="*/ 12 w 13"/>
                <a:gd name="T15" fmla="*/ 2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5" y="0"/>
                    <a:pt x="3" y="1"/>
                    <a:pt x="2" y="2"/>
                  </a:cubicBezTo>
                  <a:cubicBezTo>
                    <a:pt x="1" y="3"/>
                    <a:pt x="0" y="5"/>
                    <a:pt x="0" y="6"/>
                  </a:cubicBezTo>
                  <a:cubicBezTo>
                    <a:pt x="0" y="8"/>
                    <a:pt x="1" y="10"/>
                    <a:pt x="2" y="11"/>
                  </a:cubicBezTo>
                  <a:cubicBezTo>
                    <a:pt x="3" y="12"/>
                    <a:pt x="5" y="13"/>
                    <a:pt x="7" y="13"/>
                  </a:cubicBezTo>
                  <a:cubicBezTo>
                    <a:pt x="9" y="13"/>
                    <a:pt x="10" y="12"/>
                    <a:pt x="12" y="11"/>
                  </a:cubicBezTo>
                  <a:cubicBezTo>
                    <a:pt x="13" y="10"/>
                    <a:pt x="13" y="8"/>
                    <a:pt x="13" y="6"/>
                  </a:cubicBezTo>
                  <a:cubicBezTo>
                    <a:pt x="13" y="5"/>
                    <a:pt x="13" y="3"/>
                    <a:pt x="12" y="2"/>
                  </a:cubicBezTo>
                  <a:cubicBezTo>
                    <a:pt x="10" y="1"/>
                    <a:pt x="9" y="0"/>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8">
              <a:extLst>
                <a:ext uri="{FF2B5EF4-FFF2-40B4-BE49-F238E27FC236}">
                  <a16:creationId xmlns:a16="http://schemas.microsoft.com/office/drawing/2014/main" id="{050E1867-6B7E-4191-87EB-8620CD4E3697}"/>
                </a:ext>
              </a:extLst>
            </p:cNvPr>
            <p:cNvSpPr>
              <a:spLocks/>
            </p:cNvSpPr>
            <p:nvPr userDrawn="1"/>
          </p:nvSpPr>
          <p:spPr bwMode="auto">
            <a:xfrm>
              <a:off x="3806" y="2126"/>
              <a:ext cx="85" cy="117"/>
            </a:xfrm>
            <a:custGeom>
              <a:avLst/>
              <a:gdLst>
                <a:gd name="T0" fmla="*/ 31 w 36"/>
                <a:gd name="T1" fmla="*/ 0 h 48"/>
                <a:gd name="T2" fmla="*/ 25 w 36"/>
                <a:gd name="T3" fmla="*/ 0 h 48"/>
                <a:gd name="T4" fmla="*/ 11 w 36"/>
                <a:gd name="T5" fmla="*/ 3 h 48"/>
                <a:gd name="T6" fmla="*/ 3 w 36"/>
                <a:gd name="T7" fmla="*/ 12 h 48"/>
                <a:gd name="T8" fmla="*/ 0 w 36"/>
                <a:gd name="T9" fmla="*/ 25 h 48"/>
                <a:gd name="T10" fmla="*/ 3 w 36"/>
                <a:gd name="T11" fmla="*/ 37 h 48"/>
                <a:gd name="T12" fmla="*/ 11 w 36"/>
                <a:gd name="T13" fmla="*/ 46 h 48"/>
                <a:gd name="T14" fmla="*/ 23 w 36"/>
                <a:gd name="T15" fmla="*/ 48 h 48"/>
                <a:gd name="T16" fmla="*/ 36 w 36"/>
                <a:gd name="T17" fmla="*/ 45 h 48"/>
                <a:gd name="T18" fmla="*/ 36 w 36"/>
                <a:gd name="T19" fmla="*/ 45 h 48"/>
                <a:gd name="T20" fmla="*/ 36 w 36"/>
                <a:gd name="T21" fmla="*/ 35 h 48"/>
                <a:gd name="T22" fmla="*/ 36 w 36"/>
                <a:gd name="T23" fmla="*/ 36 h 48"/>
                <a:gd name="T24" fmla="*/ 30 w 36"/>
                <a:gd name="T25" fmla="*/ 38 h 48"/>
                <a:gd name="T26" fmla="*/ 25 w 36"/>
                <a:gd name="T27" fmla="*/ 39 h 48"/>
                <a:gd name="T28" fmla="*/ 15 w 36"/>
                <a:gd name="T29" fmla="*/ 35 h 48"/>
                <a:gd name="T30" fmla="*/ 11 w 36"/>
                <a:gd name="T31" fmla="*/ 24 h 48"/>
                <a:gd name="T32" fmla="*/ 15 w 36"/>
                <a:gd name="T33" fmla="*/ 13 h 48"/>
                <a:gd name="T34" fmla="*/ 25 w 36"/>
                <a:gd name="T35" fmla="*/ 9 h 48"/>
                <a:gd name="T36" fmla="*/ 36 w 36"/>
                <a:gd name="T37" fmla="*/ 12 h 48"/>
                <a:gd name="T38" fmla="*/ 36 w 36"/>
                <a:gd name="T39" fmla="*/ 13 h 48"/>
                <a:gd name="T40" fmla="*/ 36 w 36"/>
                <a:gd name="T41" fmla="*/ 2 h 48"/>
                <a:gd name="T42" fmla="*/ 36 w 36"/>
                <a:gd name="T43" fmla="*/ 2 h 48"/>
                <a:gd name="T44" fmla="*/ 31 w 36"/>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48">
                  <a:moveTo>
                    <a:pt x="31" y="0"/>
                  </a:moveTo>
                  <a:cubicBezTo>
                    <a:pt x="29" y="0"/>
                    <a:pt x="27" y="0"/>
                    <a:pt x="25" y="0"/>
                  </a:cubicBezTo>
                  <a:cubicBezTo>
                    <a:pt x="20" y="0"/>
                    <a:pt x="15" y="1"/>
                    <a:pt x="11" y="3"/>
                  </a:cubicBezTo>
                  <a:cubicBezTo>
                    <a:pt x="8" y="5"/>
                    <a:pt x="5" y="8"/>
                    <a:pt x="3" y="12"/>
                  </a:cubicBezTo>
                  <a:cubicBezTo>
                    <a:pt x="1" y="16"/>
                    <a:pt x="0" y="20"/>
                    <a:pt x="0" y="25"/>
                  </a:cubicBezTo>
                  <a:cubicBezTo>
                    <a:pt x="0" y="30"/>
                    <a:pt x="1" y="34"/>
                    <a:pt x="3" y="37"/>
                  </a:cubicBezTo>
                  <a:cubicBezTo>
                    <a:pt x="5" y="41"/>
                    <a:pt x="7" y="44"/>
                    <a:pt x="11" y="46"/>
                  </a:cubicBezTo>
                  <a:cubicBezTo>
                    <a:pt x="14" y="47"/>
                    <a:pt x="18" y="48"/>
                    <a:pt x="23" y="48"/>
                  </a:cubicBezTo>
                  <a:cubicBezTo>
                    <a:pt x="28" y="48"/>
                    <a:pt x="32" y="47"/>
                    <a:pt x="36" y="45"/>
                  </a:cubicBezTo>
                  <a:cubicBezTo>
                    <a:pt x="36" y="45"/>
                    <a:pt x="36" y="45"/>
                    <a:pt x="36" y="45"/>
                  </a:cubicBezTo>
                  <a:cubicBezTo>
                    <a:pt x="36" y="35"/>
                    <a:pt x="36" y="35"/>
                    <a:pt x="36" y="35"/>
                  </a:cubicBezTo>
                  <a:cubicBezTo>
                    <a:pt x="36" y="36"/>
                    <a:pt x="36" y="36"/>
                    <a:pt x="36" y="36"/>
                  </a:cubicBezTo>
                  <a:cubicBezTo>
                    <a:pt x="34" y="37"/>
                    <a:pt x="32" y="38"/>
                    <a:pt x="30" y="38"/>
                  </a:cubicBezTo>
                  <a:cubicBezTo>
                    <a:pt x="28" y="39"/>
                    <a:pt x="27" y="39"/>
                    <a:pt x="25" y="39"/>
                  </a:cubicBezTo>
                  <a:cubicBezTo>
                    <a:pt x="21" y="39"/>
                    <a:pt x="17" y="38"/>
                    <a:pt x="15" y="35"/>
                  </a:cubicBezTo>
                  <a:cubicBezTo>
                    <a:pt x="12" y="33"/>
                    <a:pt x="11" y="29"/>
                    <a:pt x="11" y="24"/>
                  </a:cubicBezTo>
                  <a:cubicBezTo>
                    <a:pt x="11" y="20"/>
                    <a:pt x="12" y="16"/>
                    <a:pt x="15" y="13"/>
                  </a:cubicBezTo>
                  <a:cubicBezTo>
                    <a:pt x="18" y="10"/>
                    <a:pt x="21" y="9"/>
                    <a:pt x="25" y="9"/>
                  </a:cubicBezTo>
                  <a:cubicBezTo>
                    <a:pt x="29" y="9"/>
                    <a:pt x="32" y="10"/>
                    <a:pt x="36" y="12"/>
                  </a:cubicBezTo>
                  <a:cubicBezTo>
                    <a:pt x="36" y="13"/>
                    <a:pt x="36" y="13"/>
                    <a:pt x="36" y="13"/>
                  </a:cubicBezTo>
                  <a:cubicBezTo>
                    <a:pt x="36" y="2"/>
                    <a:pt x="36" y="2"/>
                    <a:pt x="36" y="2"/>
                  </a:cubicBezTo>
                  <a:cubicBezTo>
                    <a:pt x="36" y="2"/>
                    <a:pt x="36" y="2"/>
                    <a:pt x="36" y="2"/>
                  </a:cubicBezTo>
                  <a:cubicBezTo>
                    <a:pt x="35" y="1"/>
                    <a:pt x="33" y="1"/>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9">
              <a:extLst>
                <a:ext uri="{FF2B5EF4-FFF2-40B4-BE49-F238E27FC236}">
                  <a16:creationId xmlns:a16="http://schemas.microsoft.com/office/drawing/2014/main" id="{A7FC8174-1F5A-42C8-873D-2FC8E855D576}"/>
                </a:ext>
              </a:extLst>
            </p:cNvPr>
            <p:cNvSpPr>
              <a:spLocks/>
            </p:cNvSpPr>
            <p:nvPr userDrawn="1"/>
          </p:nvSpPr>
          <p:spPr bwMode="auto">
            <a:xfrm>
              <a:off x="3910" y="2126"/>
              <a:ext cx="64" cy="114"/>
            </a:xfrm>
            <a:custGeom>
              <a:avLst/>
              <a:gdLst>
                <a:gd name="T0" fmla="*/ 23 w 27"/>
                <a:gd name="T1" fmla="*/ 0 h 47"/>
                <a:gd name="T2" fmla="*/ 16 w 27"/>
                <a:gd name="T3" fmla="*/ 3 h 47"/>
                <a:gd name="T4" fmla="*/ 11 w 27"/>
                <a:gd name="T5" fmla="*/ 9 h 47"/>
                <a:gd name="T6" fmla="*/ 11 w 27"/>
                <a:gd name="T7" fmla="*/ 9 h 47"/>
                <a:gd name="T8" fmla="*/ 11 w 27"/>
                <a:gd name="T9" fmla="*/ 1 h 47"/>
                <a:gd name="T10" fmla="*/ 0 w 27"/>
                <a:gd name="T11" fmla="*/ 1 h 47"/>
                <a:gd name="T12" fmla="*/ 0 w 27"/>
                <a:gd name="T13" fmla="*/ 47 h 47"/>
                <a:gd name="T14" fmla="*/ 11 w 27"/>
                <a:gd name="T15" fmla="*/ 47 h 47"/>
                <a:gd name="T16" fmla="*/ 11 w 27"/>
                <a:gd name="T17" fmla="*/ 24 h 47"/>
                <a:gd name="T18" fmla="*/ 14 w 27"/>
                <a:gd name="T19" fmla="*/ 14 h 47"/>
                <a:gd name="T20" fmla="*/ 21 w 27"/>
                <a:gd name="T21" fmla="*/ 10 h 47"/>
                <a:gd name="T22" fmla="*/ 24 w 27"/>
                <a:gd name="T23" fmla="*/ 10 h 47"/>
                <a:gd name="T24" fmla="*/ 27 w 27"/>
                <a:gd name="T25" fmla="*/ 11 h 47"/>
                <a:gd name="T26" fmla="*/ 27 w 27"/>
                <a:gd name="T27" fmla="*/ 12 h 47"/>
                <a:gd name="T28" fmla="*/ 27 w 27"/>
                <a:gd name="T29" fmla="*/ 1 h 47"/>
                <a:gd name="T30" fmla="*/ 27 w 27"/>
                <a:gd name="T31" fmla="*/ 1 h 47"/>
                <a:gd name="T32" fmla="*/ 23 w 27"/>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47">
                  <a:moveTo>
                    <a:pt x="23" y="0"/>
                  </a:moveTo>
                  <a:cubicBezTo>
                    <a:pt x="20" y="0"/>
                    <a:pt x="18" y="1"/>
                    <a:pt x="16" y="3"/>
                  </a:cubicBezTo>
                  <a:cubicBezTo>
                    <a:pt x="14" y="4"/>
                    <a:pt x="12" y="6"/>
                    <a:pt x="11" y="9"/>
                  </a:cubicBezTo>
                  <a:cubicBezTo>
                    <a:pt x="11" y="9"/>
                    <a:pt x="11" y="9"/>
                    <a:pt x="11" y="9"/>
                  </a:cubicBezTo>
                  <a:cubicBezTo>
                    <a:pt x="11" y="1"/>
                    <a:pt x="11" y="1"/>
                    <a:pt x="11" y="1"/>
                  </a:cubicBezTo>
                  <a:cubicBezTo>
                    <a:pt x="0" y="1"/>
                    <a:pt x="0" y="1"/>
                    <a:pt x="0" y="1"/>
                  </a:cubicBezTo>
                  <a:cubicBezTo>
                    <a:pt x="0" y="47"/>
                    <a:pt x="0" y="47"/>
                    <a:pt x="0" y="47"/>
                  </a:cubicBezTo>
                  <a:cubicBezTo>
                    <a:pt x="11" y="47"/>
                    <a:pt x="11" y="47"/>
                    <a:pt x="11" y="47"/>
                  </a:cubicBezTo>
                  <a:cubicBezTo>
                    <a:pt x="11" y="24"/>
                    <a:pt x="11" y="24"/>
                    <a:pt x="11" y="24"/>
                  </a:cubicBezTo>
                  <a:cubicBezTo>
                    <a:pt x="11" y="19"/>
                    <a:pt x="12" y="16"/>
                    <a:pt x="14" y="14"/>
                  </a:cubicBezTo>
                  <a:cubicBezTo>
                    <a:pt x="16" y="11"/>
                    <a:pt x="18" y="10"/>
                    <a:pt x="21" y="10"/>
                  </a:cubicBezTo>
                  <a:cubicBezTo>
                    <a:pt x="22" y="10"/>
                    <a:pt x="23" y="10"/>
                    <a:pt x="24" y="10"/>
                  </a:cubicBezTo>
                  <a:cubicBezTo>
                    <a:pt x="26" y="11"/>
                    <a:pt x="26" y="11"/>
                    <a:pt x="27" y="11"/>
                  </a:cubicBezTo>
                  <a:cubicBezTo>
                    <a:pt x="27" y="12"/>
                    <a:pt x="27" y="12"/>
                    <a:pt x="27" y="12"/>
                  </a:cubicBezTo>
                  <a:cubicBezTo>
                    <a:pt x="27" y="1"/>
                    <a:pt x="27" y="1"/>
                    <a:pt x="27" y="1"/>
                  </a:cubicBezTo>
                  <a:cubicBezTo>
                    <a:pt x="27" y="1"/>
                    <a:pt x="27" y="1"/>
                    <a:pt x="27" y="1"/>
                  </a:cubicBezTo>
                  <a:cubicBezTo>
                    <a:pt x="26" y="0"/>
                    <a:pt x="25"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0">
              <a:extLst>
                <a:ext uri="{FF2B5EF4-FFF2-40B4-BE49-F238E27FC236}">
                  <a16:creationId xmlns:a16="http://schemas.microsoft.com/office/drawing/2014/main" id="{18CF035F-07FA-4D4D-B8BD-F97078E08093}"/>
                </a:ext>
              </a:extLst>
            </p:cNvPr>
            <p:cNvSpPr>
              <a:spLocks noEditPoints="1"/>
            </p:cNvSpPr>
            <p:nvPr userDrawn="1"/>
          </p:nvSpPr>
          <p:spPr bwMode="auto">
            <a:xfrm>
              <a:off x="3976" y="2126"/>
              <a:ext cx="114" cy="117"/>
            </a:xfrm>
            <a:custGeom>
              <a:avLst/>
              <a:gdLst>
                <a:gd name="T0" fmla="*/ 33 w 48"/>
                <a:gd name="T1" fmla="*/ 35 h 48"/>
                <a:gd name="T2" fmla="*/ 24 w 48"/>
                <a:gd name="T3" fmla="*/ 39 h 48"/>
                <a:gd name="T4" fmla="*/ 15 w 48"/>
                <a:gd name="T5" fmla="*/ 35 h 48"/>
                <a:gd name="T6" fmla="*/ 11 w 48"/>
                <a:gd name="T7" fmla="*/ 24 h 48"/>
                <a:gd name="T8" fmla="*/ 15 w 48"/>
                <a:gd name="T9" fmla="*/ 13 h 48"/>
                <a:gd name="T10" fmla="*/ 24 w 48"/>
                <a:gd name="T11" fmla="*/ 9 h 48"/>
                <a:gd name="T12" fmla="*/ 33 w 48"/>
                <a:gd name="T13" fmla="*/ 13 h 48"/>
                <a:gd name="T14" fmla="*/ 36 w 48"/>
                <a:gd name="T15" fmla="*/ 24 h 48"/>
                <a:gd name="T16" fmla="*/ 33 w 48"/>
                <a:gd name="T17" fmla="*/ 35 h 48"/>
                <a:gd name="T18" fmla="*/ 25 w 48"/>
                <a:gd name="T19" fmla="*/ 0 h 48"/>
                <a:gd name="T20" fmla="*/ 7 w 48"/>
                <a:gd name="T21" fmla="*/ 6 h 48"/>
                <a:gd name="T22" fmla="*/ 0 w 48"/>
                <a:gd name="T23" fmla="*/ 25 h 48"/>
                <a:gd name="T24" fmla="*/ 6 w 48"/>
                <a:gd name="T25" fmla="*/ 42 h 48"/>
                <a:gd name="T26" fmla="*/ 24 w 48"/>
                <a:gd name="T27" fmla="*/ 48 h 48"/>
                <a:gd name="T28" fmla="*/ 41 w 48"/>
                <a:gd name="T29" fmla="*/ 42 h 48"/>
                <a:gd name="T30" fmla="*/ 48 w 48"/>
                <a:gd name="T31" fmla="*/ 24 h 48"/>
                <a:gd name="T32" fmla="*/ 42 w 48"/>
                <a:gd name="T33" fmla="*/ 6 h 48"/>
                <a:gd name="T34" fmla="*/ 25 w 48"/>
                <a:gd name="T3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8">
                  <a:moveTo>
                    <a:pt x="33" y="35"/>
                  </a:moveTo>
                  <a:cubicBezTo>
                    <a:pt x="31" y="38"/>
                    <a:pt x="28" y="39"/>
                    <a:pt x="24" y="39"/>
                  </a:cubicBezTo>
                  <a:cubicBezTo>
                    <a:pt x="20" y="39"/>
                    <a:pt x="17" y="38"/>
                    <a:pt x="15" y="35"/>
                  </a:cubicBezTo>
                  <a:cubicBezTo>
                    <a:pt x="12" y="33"/>
                    <a:pt x="11" y="29"/>
                    <a:pt x="11" y="24"/>
                  </a:cubicBezTo>
                  <a:cubicBezTo>
                    <a:pt x="11" y="19"/>
                    <a:pt x="12" y="15"/>
                    <a:pt x="15" y="13"/>
                  </a:cubicBezTo>
                  <a:cubicBezTo>
                    <a:pt x="17" y="10"/>
                    <a:pt x="20" y="9"/>
                    <a:pt x="24" y="9"/>
                  </a:cubicBezTo>
                  <a:cubicBezTo>
                    <a:pt x="28" y="9"/>
                    <a:pt x="31" y="10"/>
                    <a:pt x="33" y="13"/>
                  </a:cubicBezTo>
                  <a:cubicBezTo>
                    <a:pt x="35" y="15"/>
                    <a:pt x="36" y="19"/>
                    <a:pt x="36" y="24"/>
                  </a:cubicBezTo>
                  <a:cubicBezTo>
                    <a:pt x="36" y="29"/>
                    <a:pt x="35" y="33"/>
                    <a:pt x="33" y="35"/>
                  </a:cubicBezTo>
                  <a:moveTo>
                    <a:pt x="25" y="0"/>
                  </a:moveTo>
                  <a:cubicBezTo>
                    <a:pt x="17" y="0"/>
                    <a:pt x="11" y="2"/>
                    <a:pt x="7" y="6"/>
                  </a:cubicBezTo>
                  <a:cubicBezTo>
                    <a:pt x="2" y="11"/>
                    <a:pt x="0" y="17"/>
                    <a:pt x="0" y="25"/>
                  </a:cubicBezTo>
                  <a:cubicBezTo>
                    <a:pt x="0" y="32"/>
                    <a:pt x="2" y="38"/>
                    <a:pt x="6" y="42"/>
                  </a:cubicBezTo>
                  <a:cubicBezTo>
                    <a:pt x="11" y="46"/>
                    <a:pt x="16" y="48"/>
                    <a:pt x="24" y="48"/>
                  </a:cubicBezTo>
                  <a:cubicBezTo>
                    <a:pt x="31" y="48"/>
                    <a:pt x="37" y="46"/>
                    <a:pt x="41" y="42"/>
                  </a:cubicBezTo>
                  <a:cubicBezTo>
                    <a:pt x="46" y="37"/>
                    <a:pt x="48" y="31"/>
                    <a:pt x="48" y="24"/>
                  </a:cubicBezTo>
                  <a:cubicBezTo>
                    <a:pt x="48" y="16"/>
                    <a:pt x="46" y="10"/>
                    <a:pt x="42" y="6"/>
                  </a:cubicBezTo>
                  <a:cubicBezTo>
                    <a:pt x="38" y="2"/>
                    <a:pt x="32"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1">
              <a:extLst>
                <a:ext uri="{FF2B5EF4-FFF2-40B4-BE49-F238E27FC236}">
                  <a16:creationId xmlns:a16="http://schemas.microsoft.com/office/drawing/2014/main" id="{E46ECE4F-850E-4CC0-BA48-89DD110E5F86}"/>
                </a:ext>
              </a:extLst>
            </p:cNvPr>
            <p:cNvSpPr>
              <a:spLocks/>
            </p:cNvSpPr>
            <p:nvPr userDrawn="1"/>
          </p:nvSpPr>
          <p:spPr bwMode="auto">
            <a:xfrm>
              <a:off x="4102" y="2126"/>
              <a:ext cx="73" cy="117"/>
            </a:xfrm>
            <a:custGeom>
              <a:avLst/>
              <a:gdLst>
                <a:gd name="T0" fmla="*/ 19 w 31"/>
                <a:gd name="T1" fmla="*/ 20 h 48"/>
                <a:gd name="T2" fmla="*/ 13 w 31"/>
                <a:gd name="T3" fmla="*/ 17 h 48"/>
                <a:gd name="T4" fmla="*/ 11 w 31"/>
                <a:gd name="T5" fmla="*/ 13 h 48"/>
                <a:gd name="T6" fmla="*/ 13 w 31"/>
                <a:gd name="T7" fmla="*/ 10 h 48"/>
                <a:gd name="T8" fmla="*/ 18 w 31"/>
                <a:gd name="T9" fmla="*/ 8 h 48"/>
                <a:gd name="T10" fmla="*/ 23 w 31"/>
                <a:gd name="T11" fmla="*/ 9 h 48"/>
                <a:gd name="T12" fmla="*/ 28 w 31"/>
                <a:gd name="T13" fmla="*/ 12 h 48"/>
                <a:gd name="T14" fmla="*/ 29 w 31"/>
                <a:gd name="T15" fmla="*/ 12 h 48"/>
                <a:gd name="T16" fmla="*/ 29 w 31"/>
                <a:gd name="T17" fmla="*/ 2 h 48"/>
                <a:gd name="T18" fmla="*/ 28 w 31"/>
                <a:gd name="T19" fmla="*/ 2 h 48"/>
                <a:gd name="T20" fmla="*/ 23 w 31"/>
                <a:gd name="T21" fmla="*/ 0 h 48"/>
                <a:gd name="T22" fmla="*/ 18 w 31"/>
                <a:gd name="T23" fmla="*/ 0 h 48"/>
                <a:gd name="T24" fmla="*/ 5 w 31"/>
                <a:gd name="T25" fmla="*/ 4 h 48"/>
                <a:gd name="T26" fmla="*/ 0 w 31"/>
                <a:gd name="T27" fmla="*/ 14 h 48"/>
                <a:gd name="T28" fmla="*/ 1 w 31"/>
                <a:gd name="T29" fmla="*/ 20 h 48"/>
                <a:gd name="T30" fmla="*/ 4 w 31"/>
                <a:gd name="T31" fmla="*/ 24 h 48"/>
                <a:gd name="T32" fmla="*/ 11 w 31"/>
                <a:gd name="T33" fmla="*/ 28 h 48"/>
                <a:gd name="T34" fmla="*/ 17 w 31"/>
                <a:gd name="T35" fmla="*/ 30 h 48"/>
                <a:gd name="T36" fmla="*/ 19 w 31"/>
                <a:gd name="T37" fmla="*/ 32 h 48"/>
                <a:gd name="T38" fmla="*/ 20 w 31"/>
                <a:gd name="T39" fmla="*/ 35 h 48"/>
                <a:gd name="T40" fmla="*/ 13 w 31"/>
                <a:gd name="T41" fmla="*/ 40 h 48"/>
                <a:gd name="T42" fmla="*/ 7 w 31"/>
                <a:gd name="T43" fmla="*/ 39 h 48"/>
                <a:gd name="T44" fmla="*/ 1 w 31"/>
                <a:gd name="T45" fmla="*/ 35 h 48"/>
                <a:gd name="T46" fmla="*/ 0 w 31"/>
                <a:gd name="T47" fmla="*/ 35 h 48"/>
                <a:gd name="T48" fmla="*/ 0 w 31"/>
                <a:gd name="T49" fmla="*/ 46 h 48"/>
                <a:gd name="T50" fmla="*/ 0 w 31"/>
                <a:gd name="T51" fmla="*/ 46 h 48"/>
                <a:gd name="T52" fmla="*/ 6 w 31"/>
                <a:gd name="T53" fmla="*/ 48 h 48"/>
                <a:gd name="T54" fmla="*/ 12 w 31"/>
                <a:gd name="T55" fmla="*/ 48 h 48"/>
                <a:gd name="T56" fmla="*/ 26 w 31"/>
                <a:gd name="T57" fmla="*/ 44 h 48"/>
                <a:gd name="T58" fmla="*/ 31 w 31"/>
                <a:gd name="T59" fmla="*/ 34 h 48"/>
                <a:gd name="T60" fmla="*/ 28 w 31"/>
                <a:gd name="T61" fmla="*/ 26 h 48"/>
                <a:gd name="T62" fmla="*/ 19 w 31"/>
                <a:gd name="T6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 h="48">
                  <a:moveTo>
                    <a:pt x="19" y="20"/>
                  </a:moveTo>
                  <a:cubicBezTo>
                    <a:pt x="16" y="19"/>
                    <a:pt x="13" y="17"/>
                    <a:pt x="13" y="17"/>
                  </a:cubicBezTo>
                  <a:cubicBezTo>
                    <a:pt x="12" y="16"/>
                    <a:pt x="11" y="15"/>
                    <a:pt x="11" y="13"/>
                  </a:cubicBezTo>
                  <a:cubicBezTo>
                    <a:pt x="11" y="12"/>
                    <a:pt x="12" y="11"/>
                    <a:pt x="13" y="10"/>
                  </a:cubicBezTo>
                  <a:cubicBezTo>
                    <a:pt x="14" y="9"/>
                    <a:pt x="16" y="8"/>
                    <a:pt x="18" y="8"/>
                  </a:cubicBezTo>
                  <a:cubicBezTo>
                    <a:pt x="19" y="8"/>
                    <a:pt x="21" y="9"/>
                    <a:pt x="23" y="9"/>
                  </a:cubicBezTo>
                  <a:cubicBezTo>
                    <a:pt x="25" y="10"/>
                    <a:pt x="27" y="11"/>
                    <a:pt x="28" y="12"/>
                  </a:cubicBezTo>
                  <a:cubicBezTo>
                    <a:pt x="29" y="12"/>
                    <a:pt x="29" y="12"/>
                    <a:pt x="29" y="12"/>
                  </a:cubicBezTo>
                  <a:cubicBezTo>
                    <a:pt x="29" y="2"/>
                    <a:pt x="29" y="2"/>
                    <a:pt x="29" y="2"/>
                  </a:cubicBezTo>
                  <a:cubicBezTo>
                    <a:pt x="28" y="2"/>
                    <a:pt x="28" y="2"/>
                    <a:pt x="28" y="2"/>
                  </a:cubicBezTo>
                  <a:cubicBezTo>
                    <a:pt x="27" y="1"/>
                    <a:pt x="25" y="1"/>
                    <a:pt x="23" y="0"/>
                  </a:cubicBezTo>
                  <a:cubicBezTo>
                    <a:pt x="21" y="0"/>
                    <a:pt x="20" y="0"/>
                    <a:pt x="18" y="0"/>
                  </a:cubicBezTo>
                  <a:cubicBezTo>
                    <a:pt x="13" y="0"/>
                    <a:pt x="8" y="1"/>
                    <a:pt x="5" y="4"/>
                  </a:cubicBezTo>
                  <a:cubicBezTo>
                    <a:pt x="2" y="6"/>
                    <a:pt x="0" y="10"/>
                    <a:pt x="0" y="14"/>
                  </a:cubicBezTo>
                  <a:cubicBezTo>
                    <a:pt x="0" y="16"/>
                    <a:pt x="0" y="18"/>
                    <a:pt x="1" y="20"/>
                  </a:cubicBezTo>
                  <a:cubicBezTo>
                    <a:pt x="2" y="21"/>
                    <a:pt x="3" y="23"/>
                    <a:pt x="4" y="24"/>
                  </a:cubicBezTo>
                  <a:cubicBezTo>
                    <a:pt x="6" y="25"/>
                    <a:pt x="8" y="27"/>
                    <a:pt x="11" y="28"/>
                  </a:cubicBezTo>
                  <a:cubicBezTo>
                    <a:pt x="14" y="29"/>
                    <a:pt x="16" y="30"/>
                    <a:pt x="17" y="30"/>
                  </a:cubicBezTo>
                  <a:cubicBezTo>
                    <a:pt x="18" y="31"/>
                    <a:pt x="19" y="32"/>
                    <a:pt x="19" y="32"/>
                  </a:cubicBezTo>
                  <a:cubicBezTo>
                    <a:pt x="20" y="33"/>
                    <a:pt x="20" y="34"/>
                    <a:pt x="20" y="35"/>
                  </a:cubicBezTo>
                  <a:cubicBezTo>
                    <a:pt x="20" y="38"/>
                    <a:pt x="18" y="40"/>
                    <a:pt x="13" y="40"/>
                  </a:cubicBezTo>
                  <a:cubicBezTo>
                    <a:pt x="11" y="40"/>
                    <a:pt x="9" y="39"/>
                    <a:pt x="7" y="39"/>
                  </a:cubicBezTo>
                  <a:cubicBezTo>
                    <a:pt x="5" y="38"/>
                    <a:pt x="2" y="37"/>
                    <a:pt x="1" y="35"/>
                  </a:cubicBezTo>
                  <a:cubicBezTo>
                    <a:pt x="0" y="35"/>
                    <a:pt x="0" y="35"/>
                    <a:pt x="0" y="35"/>
                  </a:cubicBezTo>
                  <a:cubicBezTo>
                    <a:pt x="0" y="46"/>
                    <a:pt x="0" y="46"/>
                    <a:pt x="0" y="46"/>
                  </a:cubicBezTo>
                  <a:cubicBezTo>
                    <a:pt x="0" y="46"/>
                    <a:pt x="0" y="46"/>
                    <a:pt x="0" y="46"/>
                  </a:cubicBezTo>
                  <a:cubicBezTo>
                    <a:pt x="2" y="47"/>
                    <a:pt x="4" y="47"/>
                    <a:pt x="6" y="48"/>
                  </a:cubicBezTo>
                  <a:cubicBezTo>
                    <a:pt x="8" y="48"/>
                    <a:pt x="11" y="48"/>
                    <a:pt x="12" y="48"/>
                  </a:cubicBezTo>
                  <a:cubicBezTo>
                    <a:pt x="18" y="48"/>
                    <a:pt x="23" y="47"/>
                    <a:pt x="26" y="44"/>
                  </a:cubicBezTo>
                  <a:cubicBezTo>
                    <a:pt x="29" y="42"/>
                    <a:pt x="31" y="38"/>
                    <a:pt x="31" y="34"/>
                  </a:cubicBezTo>
                  <a:cubicBezTo>
                    <a:pt x="31" y="31"/>
                    <a:pt x="30" y="28"/>
                    <a:pt x="28" y="26"/>
                  </a:cubicBezTo>
                  <a:cubicBezTo>
                    <a:pt x="26" y="24"/>
                    <a:pt x="23" y="22"/>
                    <a:pt x="19"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2">
              <a:extLst>
                <a:ext uri="{FF2B5EF4-FFF2-40B4-BE49-F238E27FC236}">
                  <a16:creationId xmlns:a16="http://schemas.microsoft.com/office/drawing/2014/main" id="{1724FCA1-AFF1-4199-858D-03104FC37577}"/>
                </a:ext>
              </a:extLst>
            </p:cNvPr>
            <p:cNvSpPr>
              <a:spLocks noEditPoints="1"/>
            </p:cNvSpPr>
            <p:nvPr userDrawn="1"/>
          </p:nvSpPr>
          <p:spPr bwMode="auto">
            <a:xfrm>
              <a:off x="4187" y="2126"/>
              <a:ext cx="113" cy="117"/>
            </a:xfrm>
            <a:custGeom>
              <a:avLst/>
              <a:gdLst>
                <a:gd name="T0" fmla="*/ 33 w 48"/>
                <a:gd name="T1" fmla="*/ 35 h 48"/>
                <a:gd name="T2" fmla="*/ 24 w 48"/>
                <a:gd name="T3" fmla="*/ 39 h 48"/>
                <a:gd name="T4" fmla="*/ 14 w 48"/>
                <a:gd name="T5" fmla="*/ 35 h 48"/>
                <a:gd name="T6" fmla="*/ 11 w 48"/>
                <a:gd name="T7" fmla="*/ 24 h 48"/>
                <a:gd name="T8" fmla="*/ 14 w 48"/>
                <a:gd name="T9" fmla="*/ 13 h 48"/>
                <a:gd name="T10" fmla="*/ 24 w 48"/>
                <a:gd name="T11" fmla="*/ 9 h 48"/>
                <a:gd name="T12" fmla="*/ 33 w 48"/>
                <a:gd name="T13" fmla="*/ 13 h 48"/>
                <a:gd name="T14" fmla="*/ 36 w 48"/>
                <a:gd name="T15" fmla="*/ 24 h 48"/>
                <a:gd name="T16" fmla="*/ 33 w 48"/>
                <a:gd name="T17" fmla="*/ 35 h 48"/>
                <a:gd name="T18" fmla="*/ 24 w 48"/>
                <a:gd name="T19" fmla="*/ 0 h 48"/>
                <a:gd name="T20" fmla="*/ 6 w 48"/>
                <a:gd name="T21" fmla="*/ 6 h 48"/>
                <a:gd name="T22" fmla="*/ 0 w 48"/>
                <a:gd name="T23" fmla="*/ 25 h 48"/>
                <a:gd name="T24" fmla="*/ 6 w 48"/>
                <a:gd name="T25" fmla="*/ 42 h 48"/>
                <a:gd name="T26" fmla="*/ 23 w 48"/>
                <a:gd name="T27" fmla="*/ 48 h 48"/>
                <a:gd name="T28" fmla="*/ 41 w 48"/>
                <a:gd name="T29" fmla="*/ 42 h 48"/>
                <a:gd name="T30" fmla="*/ 48 w 48"/>
                <a:gd name="T31" fmla="*/ 24 h 48"/>
                <a:gd name="T32" fmla="*/ 41 w 48"/>
                <a:gd name="T33" fmla="*/ 6 h 48"/>
                <a:gd name="T34" fmla="*/ 24 w 48"/>
                <a:gd name="T3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8">
                  <a:moveTo>
                    <a:pt x="33" y="35"/>
                  </a:moveTo>
                  <a:cubicBezTo>
                    <a:pt x="31" y="38"/>
                    <a:pt x="28" y="39"/>
                    <a:pt x="24" y="39"/>
                  </a:cubicBezTo>
                  <a:cubicBezTo>
                    <a:pt x="20" y="39"/>
                    <a:pt x="17" y="38"/>
                    <a:pt x="14" y="35"/>
                  </a:cubicBezTo>
                  <a:cubicBezTo>
                    <a:pt x="12" y="33"/>
                    <a:pt x="11" y="29"/>
                    <a:pt x="11" y="24"/>
                  </a:cubicBezTo>
                  <a:cubicBezTo>
                    <a:pt x="11" y="19"/>
                    <a:pt x="12" y="15"/>
                    <a:pt x="14" y="13"/>
                  </a:cubicBezTo>
                  <a:cubicBezTo>
                    <a:pt x="17" y="10"/>
                    <a:pt x="20" y="9"/>
                    <a:pt x="24" y="9"/>
                  </a:cubicBezTo>
                  <a:cubicBezTo>
                    <a:pt x="28" y="9"/>
                    <a:pt x="31" y="10"/>
                    <a:pt x="33" y="13"/>
                  </a:cubicBezTo>
                  <a:cubicBezTo>
                    <a:pt x="35" y="15"/>
                    <a:pt x="36" y="19"/>
                    <a:pt x="36" y="24"/>
                  </a:cubicBezTo>
                  <a:cubicBezTo>
                    <a:pt x="36" y="29"/>
                    <a:pt x="35" y="33"/>
                    <a:pt x="33" y="35"/>
                  </a:cubicBezTo>
                  <a:moveTo>
                    <a:pt x="24" y="0"/>
                  </a:moveTo>
                  <a:cubicBezTo>
                    <a:pt x="17" y="0"/>
                    <a:pt x="11" y="2"/>
                    <a:pt x="6" y="6"/>
                  </a:cubicBezTo>
                  <a:cubicBezTo>
                    <a:pt x="2" y="11"/>
                    <a:pt x="0" y="17"/>
                    <a:pt x="0" y="25"/>
                  </a:cubicBezTo>
                  <a:cubicBezTo>
                    <a:pt x="0" y="32"/>
                    <a:pt x="2" y="38"/>
                    <a:pt x="6" y="42"/>
                  </a:cubicBezTo>
                  <a:cubicBezTo>
                    <a:pt x="10" y="46"/>
                    <a:pt x="16" y="48"/>
                    <a:pt x="23" y="48"/>
                  </a:cubicBezTo>
                  <a:cubicBezTo>
                    <a:pt x="31" y="48"/>
                    <a:pt x="37" y="46"/>
                    <a:pt x="41" y="42"/>
                  </a:cubicBezTo>
                  <a:cubicBezTo>
                    <a:pt x="45" y="37"/>
                    <a:pt x="48" y="31"/>
                    <a:pt x="48" y="24"/>
                  </a:cubicBezTo>
                  <a:cubicBezTo>
                    <a:pt x="48" y="16"/>
                    <a:pt x="46" y="10"/>
                    <a:pt x="41" y="6"/>
                  </a:cubicBezTo>
                  <a:cubicBezTo>
                    <a:pt x="37" y="2"/>
                    <a:pt x="32"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3">
              <a:extLst>
                <a:ext uri="{FF2B5EF4-FFF2-40B4-BE49-F238E27FC236}">
                  <a16:creationId xmlns:a16="http://schemas.microsoft.com/office/drawing/2014/main" id="{1C6F292D-89F8-4E85-8B95-27DA8B16C9EE}"/>
                </a:ext>
              </a:extLst>
            </p:cNvPr>
            <p:cNvSpPr>
              <a:spLocks/>
            </p:cNvSpPr>
            <p:nvPr userDrawn="1"/>
          </p:nvSpPr>
          <p:spPr bwMode="auto">
            <a:xfrm>
              <a:off x="4303" y="2073"/>
              <a:ext cx="135" cy="170"/>
            </a:xfrm>
            <a:custGeom>
              <a:avLst/>
              <a:gdLst>
                <a:gd name="T0" fmla="*/ 57 w 57"/>
                <a:gd name="T1" fmla="*/ 32 h 70"/>
                <a:gd name="T2" fmla="*/ 57 w 57"/>
                <a:gd name="T3" fmla="*/ 23 h 70"/>
                <a:gd name="T4" fmla="*/ 46 w 57"/>
                <a:gd name="T5" fmla="*/ 23 h 70"/>
                <a:gd name="T6" fmla="*/ 46 w 57"/>
                <a:gd name="T7" fmla="*/ 9 h 70"/>
                <a:gd name="T8" fmla="*/ 45 w 57"/>
                <a:gd name="T9" fmla="*/ 9 h 70"/>
                <a:gd name="T10" fmla="*/ 35 w 57"/>
                <a:gd name="T11" fmla="*/ 12 h 70"/>
                <a:gd name="T12" fmla="*/ 35 w 57"/>
                <a:gd name="T13" fmla="*/ 12 h 70"/>
                <a:gd name="T14" fmla="*/ 35 w 57"/>
                <a:gd name="T15" fmla="*/ 23 h 70"/>
                <a:gd name="T16" fmla="*/ 18 w 57"/>
                <a:gd name="T17" fmla="*/ 23 h 70"/>
                <a:gd name="T18" fmla="*/ 18 w 57"/>
                <a:gd name="T19" fmla="*/ 17 h 70"/>
                <a:gd name="T20" fmla="*/ 20 w 57"/>
                <a:gd name="T21" fmla="*/ 11 h 70"/>
                <a:gd name="T22" fmla="*/ 25 w 57"/>
                <a:gd name="T23" fmla="*/ 9 h 70"/>
                <a:gd name="T24" fmla="*/ 30 w 57"/>
                <a:gd name="T25" fmla="*/ 10 h 70"/>
                <a:gd name="T26" fmla="*/ 31 w 57"/>
                <a:gd name="T27" fmla="*/ 10 h 70"/>
                <a:gd name="T28" fmla="*/ 31 w 57"/>
                <a:gd name="T29" fmla="*/ 1 h 70"/>
                <a:gd name="T30" fmla="*/ 30 w 57"/>
                <a:gd name="T31" fmla="*/ 0 h 70"/>
                <a:gd name="T32" fmla="*/ 24 w 57"/>
                <a:gd name="T33" fmla="*/ 0 h 70"/>
                <a:gd name="T34" fmla="*/ 15 w 57"/>
                <a:gd name="T35" fmla="*/ 2 h 70"/>
                <a:gd name="T36" fmla="*/ 9 w 57"/>
                <a:gd name="T37" fmla="*/ 8 h 70"/>
                <a:gd name="T38" fmla="*/ 7 w 57"/>
                <a:gd name="T39" fmla="*/ 16 h 70"/>
                <a:gd name="T40" fmla="*/ 7 w 57"/>
                <a:gd name="T41" fmla="*/ 23 h 70"/>
                <a:gd name="T42" fmla="*/ 0 w 57"/>
                <a:gd name="T43" fmla="*/ 23 h 70"/>
                <a:gd name="T44" fmla="*/ 0 w 57"/>
                <a:gd name="T45" fmla="*/ 32 h 70"/>
                <a:gd name="T46" fmla="*/ 7 w 57"/>
                <a:gd name="T47" fmla="*/ 32 h 70"/>
                <a:gd name="T48" fmla="*/ 7 w 57"/>
                <a:gd name="T49" fmla="*/ 69 h 70"/>
                <a:gd name="T50" fmla="*/ 18 w 57"/>
                <a:gd name="T51" fmla="*/ 69 h 70"/>
                <a:gd name="T52" fmla="*/ 18 w 57"/>
                <a:gd name="T53" fmla="*/ 32 h 70"/>
                <a:gd name="T54" fmla="*/ 35 w 57"/>
                <a:gd name="T55" fmla="*/ 32 h 70"/>
                <a:gd name="T56" fmla="*/ 35 w 57"/>
                <a:gd name="T57" fmla="*/ 56 h 70"/>
                <a:gd name="T58" fmla="*/ 49 w 57"/>
                <a:gd name="T59" fmla="*/ 70 h 70"/>
                <a:gd name="T60" fmla="*/ 53 w 57"/>
                <a:gd name="T61" fmla="*/ 70 h 70"/>
                <a:gd name="T62" fmla="*/ 57 w 57"/>
                <a:gd name="T63" fmla="*/ 69 h 70"/>
                <a:gd name="T64" fmla="*/ 57 w 57"/>
                <a:gd name="T65" fmla="*/ 69 h 70"/>
                <a:gd name="T66" fmla="*/ 57 w 57"/>
                <a:gd name="T67" fmla="*/ 60 h 70"/>
                <a:gd name="T68" fmla="*/ 56 w 57"/>
                <a:gd name="T69" fmla="*/ 60 h 70"/>
                <a:gd name="T70" fmla="*/ 54 w 57"/>
                <a:gd name="T71" fmla="*/ 61 h 70"/>
                <a:gd name="T72" fmla="*/ 52 w 57"/>
                <a:gd name="T73" fmla="*/ 61 h 70"/>
                <a:gd name="T74" fmla="*/ 47 w 57"/>
                <a:gd name="T75" fmla="*/ 60 h 70"/>
                <a:gd name="T76" fmla="*/ 46 w 57"/>
                <a:gd name="T77" fmla="*/ 54 h 70"/>
                <a:gd name="T78" fmla="*/ 46 w 57"/>
                <a:gd name="T79" fmla="*/ 32 h 70"/>
                <a:gd name="T80" fmla="*/ 57 w 57"/>
                <a:gd name="T81"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70">
                  <a:moveTo>
                    <a:pt x="57" y="32"/>
                  </a:moveTo>
                  <a:cubicBezTo>
                    <a:pt x="57" y="23"/>
                    <a:pt x="57" y="23"/>
                    <a:pt x="57" y="23"/>
                  </a:cubicBezTo>
                  <a:cubicBezTo>
                    <a:pt x="46" y="23"/>
                    <a:pt x="46" y="23"/>
                    <a:pt x="46" y="23"/>
                  </a:cubicBezTo>
                  <a:cubicBezTo>
                    <a:pt x="46" y="9"/>
                    <a:pt x="46" y="9"/>
                    <a:pt x="46" y="9"/>
                  </a:cubicBezTo>
                  <a:cubicBezTo>
                    <a:pt x="45" y="9"/>
                    <a:pt x="45" y="9"/>
                    <a:pt x="45" y="9"/>
                  </a:cubicBezTo>
                  <a:cubicBezTo>
                    <a:pt x="35" y="12"/>
                    <a:pt x="35" y="12"/>
                    <a:pt x="35" y="12"/>
                  </a:cubicBezTo>
                  <a:cubicBezTo>
                    <a:pt x="35" y="12"/>
                    <a:pt x="35" y="12"/>
                    <a:pt x="35" y="12"/>
                  </a:cubicBezTo>
                  <a:cubicBezTo>
                    <a:pt x="35" y="23"/>
                    <a:pt x="35" y="23"/>
                    <a:pt x="35" y="23"/>
                  </a:cubicBezTo>
                  <a:cubicBezTo>
                    <a:pt x="18" y="23"/>
                    <a:pt x="18" y="23"/>
                    <a:pt x="18" y="23"/>
                  </a:cubicBezTo>
                  <a:cubicBezTo>
                    <a:pt x="18" y="17"/>
                    <a:pt x="18" y="17"/>
                    <a:pt x="18" y="17"/>
                  </a:cubicBezTo>
                  <a:cubicBezTo>
                    <a:pt x="18" y="14"/>
                    <a:pt x="19" y="12"/>
                    <a:pt x="20" y="11"/>
                  </a:cubicBezTo>
                  <a:cubicBezTo>
                    <a:pt x="21" y="9"/>
                    <a:pt x="23" y="9"/>
                    <a:pt x="25" y="9"/>
                  </a:cubicBezTo>
                  <a:cubicBezTo>
                    <a:pt x="27" y="9"/>
                    <a:pt x="28" y="9"/>
                    <a:pt x="30" y="10"/>
                  </a:cubicBezTo>
                  <a:cubicBezTo>
                    <a:pt x="31" y="10"/>
                    <a:pt x="31" y="10"/>
                    <a:pt x="31" y="10"/>
                  </a:cubicBezTo>
                  <a:cubicBezTo>
                    <a:pt x="31" y="1"/>
                    <a:pt x="31" y="1"/>
                    <a:pt x="31" y="1"/>
                  </a:cubicBezTo>
                  <a:cubicBezTo>
                    <a:pt x="30" y="0"/>
                    <a:pt x="30" y="0"/>
                    <a:pt x="30" y="0"/>
                  </a:cubicBezTo>
                  <a:cubicBezTo>
                    <a:pt x="29" y="0"/>
                    <a:pt x="27" y="0"/>
                    <a:pt x="24" y="0"/>
                  </a:cubicBezTo>
                  <a:cubicBezTo>
                    <a:pt x="21" y="0"/>
                    <a:pt x="18" y="0"/>
                    <a:pt x="15" y="2"/>
                  </a:cubicBezTo>
                  <a:cubicBezTo>
                    <a:pt x="13" y="3"/>
                    <a:pt x="11" y="5"/>
                    <a:pt x="9" y="8"/>
                  </a:cubicBezTo>
                  <a:cubicBezTo>
                    <a:pt x="8" y="10"/>
                    <a:pt x="7" y="13"/>
                    <a:pt x="7" y="16"/>
                  </a:cubicBezTo>
                  <a:cubicBezTo>
                    <a:pt x="7" y="23"/>
                    <a:pt x="7" y="23"/>
                    <a:pt x="7" y="23"/>
                  </a:cubicBezTo>
                  <a:cubicBezTo>
                    <a:pt x="0" y="23"/>
                    <a:pt x="0" y="23"/>
                    <a:pt x="0" y="23"/>
                  </a:cubicBezTo>
                  <a:cubicBezTo>
                    <a:pt x="0" y="32"/>
                    <a:pt x="0" y="32"/>
                    <a:pt x="0" y="32"/>
                  </a:cubicBezTo>
                  <a:cubicBezTo>
                    <a:pt x="7" y="32"/>
                    <a:pt x="7" y="32"/>
                    <a:pt x="7" y="32"/>
                  </a:cubicBezTo>
                  <a:cubicBezTo>
                    <a:pt x="7" y="69"/>
                    <a:pt x="7" y="69"/>
                    <a:pt x="7" y="69"/>
                  </a:cubicBezTo>
                  <a:cubicBezTo>
                    <a:pt x="18" y="69"/>
                    <a:pt x="18" y="69"/>
                    <a:pt x="18" y="69"/>
                  </a:cubicBezTo>
                  <a:cubicBezTo>
                    <a:pt x="18" y="32"/>
                    <a:pt x="18" y="32"/>
                    <a:pt x="18" y="32"/>
                  </a:cubicBezTo>
                  <a:cubicBezTo>
                    <a:pt x="35" y="32"/>
                    <a:pt x="35" y="32"/>
                    <a:pt x="35" y="32"/>
                  </a:cubicBezTo>
                  <a:cubicBezTo>
                    <a:pt x="35" y="56"/>
                    <a:pt x="35" y="56"/>
                    <a:pt x="35" y="56"/>
                  </a:cubicBezTo>
                  <a:cubicBezTo>
                    <a:pt x="35" y="65"/>
                    <a:pt x="39" y="70"/>
                    <a:pt x="49" y="70"/>
                  </a:cubicBezTo>
                  <a:cubicBezTo>
                    <a:pt x="50" y="70"/>
                    <a:pt x="52" y="70"/>
                    <a:pt x="53" y="70"/>
                  </a:cubicBezTo>
                  <a:cubicBezTo>
                    <a:pt x="55" y="70"/>
                    <a:pt x="56" y="69"/>
                    <a:pt x="57" y="69"/>
                  </a:cubicBezTo>
                  <a:cubicBezTo>
                    <a:pt x="57" y="69"/>
                    <a:pt x="57" y="69"/>
                    <a:pt x="57" y="69"/>
                  </a:cubicBezTo>
                  <a:cubicBezTo>
                    <a:pt x="57" y="60"/>
                    <a:pt x="57" y="60"/>
                    <a:pt x="57" y="60"/>
                  </a:cubicBezTo>
                  <a:cubicBezTo>
                    <a:pt x="56" y="60"/>
                    <a:pt x="56" y="60"/>
                    <a:pt x="56" y="60"/>
                  </a:cubicBezTo>
                  <a:cubicBezTo>
                    <a:pt x="56" y="60"/>
                    <a:pt x="55" y="61"/>
                    <a:pt x="54" y="61"/>
                  </a:cubicBezTo>
                  <a:cubicBezTo>
                    <a:pt x="53" y="61"/>
                    <a:pt x="53" y="61"/>
                    <a:pt x="52" y="61"/>
                  </a:cubicBezTo>
                  <a:cubicBezTo>
                    <a:pt x="50" y="61"/>
                    <a:pt x="48" y="61"/>
                    <a:pt x="47" y="60"/>
                  </a:cubicBezTo>
                  <a:cubicBezTo>
                    <a:pt x="46" y="59"/>
                    <a:pt x="46" y="56"/>
                    <a:pt x="46" y="54"/>
                  </a:cubicBezTo>
                  <a:cubicBezTo>
                    <a:pt x="46" y="32"/>
                    <a:pt x="46" y="32"/>
                    <a:pt x="46" y="32"/>
                  </a:cubicBezTo>
                  <a:lnTo>
                    <a:pt x="5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84">
              <a:extLst>
                <a:ext uri="{FF2B5EF4-FFF2-40B4-BE49-F238E27FC236}">
                  <a16:creationId xmlns:a16="http://schemas.microsoft.com/office/drawing/2014/main" id="{9DDA74F0-D370-4680-BE4F-25996A3D8705}"/>
                </a:ext>
              </a:extLst>
            </p:cNvPr>
            <p:cNvSpPr>
              <a:spLocks noChangeArrowheads="1"/>
            </p:cNvSpPr>
            <p:nvPr userDrawn="1"/>
          </p:nvSpPr>
          <p:spPr bwMode="auto">
            <a:xfrm>
              <a:off x="3238" y="2031"/>
              <a:ext cx="120"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85">
              <a:extLst>
                <a:ext uri="{FF2B5EF4-FFF2-40B4-BE49-F238E27FC236}">
                  <a16:creationId xmlns:a16="http://schemas.microsoft.com/office/drawing/2014/main" id="{FB477778-EAA6-43EB-8488-2A296386FADC}"/>
                </a:ext>
              </a:extLst>
            </p:cNvPr>
            <p:cNvSpPr>
              <a:spLocks noChangeArrowheads="1"/>
            </p:cNvSpPr>
            <p:nvPr userDrawn="1"/>
          </p:nvSpPr>
          <p:spPr bwMode="auto">
            <a:xfrm>
              <a:off x="3373" y="2031"/>
              <a:ext cx="120"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86">
              <a:extLst>
                <a:ext uri="{FF2B5EF4-FFF2-40B4-BE49-F238E27FC236}">
                  <a16:creationId xmlns:a16="http://schemas.microsoft.com/office/drawing/2014/main" id="{A2B81FDB-6E70-4F02-A473-28E291E1959A}"/>
                </a:ext>
              </a:extLst>
            </p:cNvPr>
            <p:cNvSpPr>
              <a:spLocks noChangeArrowheads="1"/>
            </p:cNvSpPr>
            <p:nvPr userDrawn="1"/>
          </p:nvSpPr>
          <p:spPr bwMode="auto">
            <a:xfrm>
              <a:off x="3238" y="2170"/>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87">
              <a:extLst>
                <a:ext uri="{FF2B5EF4-FFF2-40B4-BE49-F238E27FC236}">
                  <a16:creationId xmlns:a16="http://schemas.microsoft.com/office/drawing/2014/main" id="{375466FE-2F69-416E-AA43-7DA00A151AA7}"/>
                </a:ext>
              </a:extLst>
            </p:cNvPr>
            <p:cNvSpPr>
              <a:spLocks noChangeArrowheads="1"/>
            </p:cNvSpPr>
            <p:nvPr userDrawn="1"/>
          </p:nvSpPr>
          <p:spPr bwMode="auto">
            <a:xfrm>
              <a:off x="3373" y="2170"/>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9262468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8557684"/>
      </p:ext>
    </p:extLst>
  </p:cSld>
  <p:clrMapOvr>
    <a:masterClrMapping/>
  </p:clrMapOvr>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78959292"/>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52012018"/>
      </p:ext>
    </p:extLst>
  </p:cSld>
  <p:clrMapOvr>
    <a:masterClrMapping/>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7709604"/>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112228"/>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831252"/>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5958458"/>
      </p:ext>
    </p:extLst>
  </p:cSld>
  <p:clrMapOvr>
    <a:overrideClrMapping bg1="lt1" tx1="dk1" bg2="lt2" tx2="dk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573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179262231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322599774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50210473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6782E959-55B5-434F-9AB4-D997E955CF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1" cy="6857999"/>
          </a:xfrm>
          <a:prstGeom prst="rect">
            <a:avLst/>
          </a:prstGeom>
        </p:spPr>
      </p:pic>
      <p:sp>
        <p:nvSpPr>
          <p:cNvPr id="7" name="Rectangle 6">
            <a:extLst>
              <a:ext uri="{FF2B5EF4-FFF2-40B4-BE49-F238E27FC236}">
                <a16:creationId xmlns:a16="http://schemas.microsoft.com/office/drawing/2014/main" id="{0AD7FB2E-D3FE-47D3-9F8A-5E42AF0946BB}"/>
              </a:ext>
            </a:extLst>
          </p:cNvPr>
          <p:cNvSpPr/>
          <p:nvPr userDrawn="1"/>
        </p:nvSpPr>
        <p:spPr bwMode="auto">
          <a:xfrm>
            <a:off x="-1" y="0"/>
            <a:ext cx="12192001" cy="6858000"/>
          </a:xfrm>
          <a:prstGeom prst="rect">
            <a:avLst/>
          </a:prstGeom>
          <a:gradFill flip="none" rotWithShape="1">
            <a:gsLst>
              <a:gs pos="0">
                <a:srgbClr val="000000">
                  <a:alpha val="4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3DF32BC-DCA5-42CE-A3D3-2157DFB68B53}"/>
              </a:ext>
            </a:extLst>
          </p:cNvPr>
          <p:cNvPicPr>
            <a:picLocks noChangeAspect="1"/>
          </p:cNvPicPr>
          <p:nvPr userDrawn="1"/>
        </p:nvPicPr>
        <p:blipFill>
          <a:blip r:embed="rId3"/>
          <a:stretch>
            <a:fillRect/>
          </a:stretch>
        </p:blipFill>
        <p:spPr bwMode="black">
          <a:xfrm>
            <a:off x="475482" y="486853"/>
            <a:ext cx="1208264" cy="253265"/>
          </a:xfrm>
          <a:prstGeom prst="rect">
            <a:avLst/>
          </a:prstGeom>
        </p:spPr>
      </p:pic>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a16="http://schemas.microsoft.com/office/drawing/2014/main" id="{F6CB3D20-ADD1-4C64-9425-FE3A7A2594C2}"/>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4090493647"/>
      </p:ext>
    </p:extLst>
  </p:cSld>
  <p:clrMapOvr>
    <a:overrideClrMapping bg1="lt1" tx1="dk1" bg2="lt2" tx2="dk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lgn="l" defTabSz="896365" rtl="0" eaLnBrk="1" latinLnBrk="0" hangingPunct="1">
              <a:lnSpc>
                <a:spcPts val="3075"/>
              </a:lnSpc>
              <a:spcBef>
                <a:spcPct val="0"/>
              </a:spcBef>
              <a:buNone/>
              <a:defRPr lang="en-US" sz="3137" b="0" strike="noStrike" kern="1200" cap="none" spc="-144"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97771353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58111742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pic>
        <p:nvPicPr>
          <p:cNvPr id="3" name="Picture 2">
            <a:extLst>
              <a:ext uri="{FF2B5EF4-FFF2-40B4-BE49-F238E27FC236}">
                <a16:creationId xmlns:a16="http://schemas.microsoft.com/office/drawing/2014/main" id="{327A0659-E0B2-44F6-B4DF-1BF31497F2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6932"/>
            <a:ext cx="7278947" cy="5691068"/>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4C2C783E-C3C4-4908-A60D-1931FA7525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419614889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3902478794"/>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963912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29779102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529405704"/>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0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a:xfrm>
            <a:off x="269244" y="1189178"/>
            <a:ext cx="11653521" cy="829458"/>
          </a:xfrm>
        </p:spPr>
        <p:txBody>
          <a:bodyPr/>
          <a:lstStyle>
            <a:lvl2pPr>
              <a:defRPr sz="1600"/>
            </a:lvl2pPr>
            <a:lvl3pPr>
              <a:defRPr sz="1400"/>
            </a:lvl3pPr>
            <a:lvl4pPr>
              <a:defRPr sz="1100"/>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1/18/2021</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8404879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1/18/2021</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349070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3E6C-C62E-0146-9131-9B7D5204356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6F1401-6437-7F4F-800D-CD4855C1EC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7A5F7A-7D12-D844-887C-96ECC63600E6}"/>
              </a:ext>
            </a:extLst>
          </p:cNvPr>
          <p:cNvSpPr>
            <a:spLocks noGrp="1"/>
          </p:cNvSpPr>
          <p:nvPr>
            <p:ph type="dt" sz="half" idx="10"/>
          </p:nvPr>
        </p:nvSpPr>
        <p:spPr/>
        <p:txBody>
          <a:bodyPr/>
          <a:lstStyle/>
          <a:p>
            <a:fld id="{948CF340-0DFA-D844-871A-6D8CDF5DBC0F}" type="datetimeFigureOut">
              <a:rPr lang="en-US" smtClean="0"/>
              <a:t>1/18/2021</a:t>
            </a:fld>
            <a:endParaRPr lang="en-US"/>
          </a:p>
        </p:txBody>
      </p:sp>
      <p:sp>
        <p:nvSpPr>
          <p:cNvPr id="5" name="Footer Placeholder 4">
            <a:extLst>
              <a:ext uri="{FF2B5EF4-FFF2-40B4-BE49-F238E27FC236}">
                <a16:creationId xmlns:a16="http://schemas.microsoft.com/office/drawing/2014/main" id="{C7AE17D1-52C1-3749-AF4D-A3708C513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412B4-F506-AD44-89F9-38B360E3A2AE}"/>
              </a:ext>
            </a:extLst>
          </p:cNvPr>
          <p:cNvSpPr>
            <a:spLocks noGrp="1"/>
          </p:cNvSpPr>
          <p:nvPr>
            <p:ph type="sldNum" sz="quarter" idx="12"/>
          </p:nvPr>
        </p:nvSpPr>
        <p:spPr/>
        <p:txBody>
          <a:bodyPr/>
          <a:lstStyle/>
          <a:p>
            <a:fld id="{16A68EA5-A480-9548-B9E9-B50CDD58BDA5}" type="slidenum">
              <a:rPr lang="en-US" smtClean="0"/>
              <a:t>‹#›</a:t>
            </a:fld>
            <a:endParaRPr lang="en-US"/>
          </a:p>
        </p:txBody>
      </p:sp>
    </p:spTree>
    <p:extLst>
      <p:ext uri="{BB962C8B-B14F-4D97-AF65-F5344CB8AC3E}">
        <p14:creationId xmlns:p14="http://schemas.microsoft.com/office/powerpoint/2010/main" val="335679414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2"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730592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3999"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2" y="4219065"/>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6399690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442810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60245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439203"/>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51004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507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908093"/>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901671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232208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1048090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919377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2078874"/>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5129381"/>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3145616"/>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36254346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15371577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469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87113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953139"/>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9162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397645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945129"/>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3968097"/>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07314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87CD3-3587-4083-B0A6-9EBA63DC8875}"/>
              </a:ext>
            </a:extLst>
          </p:cNvPr>
          <p:cNvSpPr>
            <a:spLocks noGrp="1"/>
          </p:cNvSpPr>
          <p:nvPr>
            <p:ph type="dt" sz="half" idx="10"/>
          </p:nvPr>
        </p:nvSpPr>
        <p:spPr/>
        <p:txBody>
          <a:bodyPr/>
          <a:lstStyle/>
          <a:p>
            <a:fld id="{837542EF-7F29-4CBE-B039-847A2091EFDF}" type="datetimeFigureOut">
              <a:rPr lang="en-US" smtClean="0"/>
              <a:t>1/18/2021</a:t>
            </a:fld>
            <a:endParaRPr lang="en-US"/>
          </a:p>
        </p:txBody>
      </p:sp>
      <p:sp>
        <p:nvSpPr>
          <p:cNvPr id="3" name="Footer Placeholder 2">
            <a:extLst>
              <a:ext uri="{FF2B5EF4-FFF2-40B4-BE49-F238E27FC236}">
                <a16:creationId xmlns:a16="http://schemas.microsoft.com/office/drawing/2014/main" id="{F58B3122-4468-4EA0-921C-D09311F6F2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846908-3D53-458C-8AE9-968F482EB146}"/>
              </a:ext>
            </a:extLst>
          </p:cNvPr>
          <p:cNvSpPr>
            <a:spLocks noGrp="1"/>
          </p:cNvSpPr>
          <p:nvPr>
            <p:ph type="sldNum" sz="quarter" idx="12"/>
          </p:nvPr>
        </p:nvSpPr>
        <p:spPr/>
        <p:txBody>
          <a:bodyPr/>
          <a:lstStyle/>
          <a:p>
            <a:fld id="{4110200B-412B-4FE0-8EC4-FE1B893A7069}" type="slidenum">
              <a:rPr lang="en-US" smtClean="0"/>
              <a:t>‹#›</a:t>
            </a:fld>
            <a:endParaRPr lang="en-US"/>
          </a:p>
        </p:txBody>
      </p:sp>
    </p:spTree>
    <p:extLst>
      <p:ext uri="{BB962C8B-B14F-4D97-AF65-F5344CB8AC3E}">
        <p14:creationId xmlns:p14="http://schemas.microsoft.com/office/powerpoint/2010/main" val="37813045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5"/>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278509845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2165349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Light" panose="020B0502040204020203" pitchFamily="34" charset="0"/>
                <a:cs typeface="Segoe UI Light" panose="020B0502040204020203" pitchFamily="34" charset="0"/>
              </a:defRPr>
            </a:lvl1pPr>
            <a:lvl2pPr>
              <a:defRPr b="0" i="0">
                <a:latin typeface="Segoe UI Light" panose="020B0502040204020203" pitchFamily="34" charset="0"/>
                <a:cs typeface="Segoe UI Light" panose="020B0502040204020203" pitchFamily="34" charset="0"/>
              </a:defRPr>
            </a:lvl2pPr>
            <a:lvl3pPr>
              <a:defRPr b="0" i="0">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633457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97776737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1" y="1186958"/>
            <a:ext cx="11655078" cy="669799"/>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1" algn="l" defTabSz="896214" rtl="0" eaLnBrk="1" latinLnBrk="0" hangingPunct="1"/>
            <a:r>
              <a:rPr lang="en-US"/>
              <a:t>Second level</a:t>
            </a:r>
          </a:p>
        </p:txBody>
      </p:sp>
    </p:spTree>
    <p:extLst>
      <p:ext uri="{BB962C8B-B14F-4D97-AF65-F5344CB8AC3E}">
        <p14:creationId xmlns:p14="http://schemas.microsoft.com/office/powerpoint/2010/main" val="209771056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9022053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76521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926902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13094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BF32-716D-490B-9A67-B62FC2E007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246716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Full picture">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571"/>
          </a:xfrm>
        </p:spPr>
        <p:txBody>
          <a:bodyPr/>
          <a:lstStyle/>
          <a:p>
            <a:endParaRPr lang="en-US"/>
          </a:p>
        </p:txBody>
      </p:sp>
    </p:spTree>
    <p:extLst>
      <p:ext uri="{BB962C8B-B14F-4D97-AF65-F5344CB8AC3E}">
        <p14:creationId xmlns:p14="http://schemas.microsoft.com/office/powerpoint/2010/main" val="84473136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lumMod val="50000"/>
            <a:alpha val="9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540319"/>
      </p:ext>
    </p:extLst>
  </p:cSld>
  <p:clrMapOvr>
    <a:overrideClrMapping bg1="dk1" tx1="lt1" bg2="dk2" tx2="lt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16051144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242776178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Title Slide Photo_Option">
    <p:bg>
      <p:bgRef idx="1001">
        <a:schemeClr val="bg2"/>
      </p:bgRef>
    </p:bg>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auto">
          <a:xfrm>
            <a:off x="257354" y="1346512"/>
            <a:ext cx="11531246" cy="1255173"/>
          </a:xfrm>
          <a:noFill/>
        </p:spPr>
        <p:txBody>
          <a:bodyPr lIns="146304" tIns="91440" rIns="146304" bIns="0" anchor="b" anchorCtr="0"/>
          <a:lstStyle>
            <a:lvl1pPr marL="0" algn="l" defTabSz="896042"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2831990"/>
            <a:ext cx="11531246" cy="476135"/>
          </a:xfrm>
        </p:spPr>
        <p:txBody>
          <a:bodyPr tIns="0" bIns="109728">
            <a:noAutofit/>
          </a:bodyPr>
          <a:lstStyle>
            <a:lvl1pPr marL="0" indent="0" algn="l" defTabSz="896042" rtl="0" eaLnBrk="1" latinLnBrk="0" hangingPunct="1">
              <a:lnSpc>
                <a:spcPct val="100000"/>
              </a:lnSpc>
              <a:spcBef>
                <a:spcPts val="0"/>
              </a:spcBef>
              <a:buNone/>
              <a:defRPr lang="en-US" sz="2353" kern="1200" spc="0" baseline="0" dirty="0" smtClean="0">
                <a:solidFill>
                  <a:srgbClr val="FFFFFF"/>
                </a:solidFill>
                <a:latin typeface="+mn-lt"/>
                <a:ea typeface="+mn-ea"/>
                <a:cs typeface="Bodoni Std Bold Italic"/>
              </a:defRPr>
            </a:lvl1pPr>
          </a:lstStyle>
          <a:p>
            <a:pPr lvl="0"/>
            <a:r>
              <a:rPr lang="en-US"/>
              <a:t>Subtitle</a:t>
            </a:r>
          </a:p>
        </p:txBody>
      </p:sp>
    </p:spTree>
    <p:extLst>
      <p:ext uri="{BB962C8B-B14F-4D97-AF65-F5344CB8AC3E}">
        <p14:creationId xmlns:p14="http://schemas.microsoft.com/office/powerpoint/2010/main" val="2267489309"/>
      </p:ext>
    </p:extLst>
  </p:cSld>
  <p:clrMapOvr>
    <a:overrideClrMapping bg1="dk1" tx1="lt1" bg2="dk2" tx2="lt2" accent1="accent1" accent2="accent2" accent3="accent3" accent4="accent4" accent5="accent5" accent6="accent6" hlink="hlink" folHlink="folHlink"/>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948441"/>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0"/>
            <a:ext cx="5541959" cy="3948441"/>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44577978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617764"/>
      </p:ext>
    </p:extLst>
  </p:cSld>
  <p:clrMapOvr>
    <a:overrideClrMapping bg1="dk1" tx1="lt1" bg2="dk2" tx2="lt2" accent1="accent1" accent2="accent2" accent3="accent3" accent4="accent4" accent5="accent5" accent6="accent6" hlink="hlink" folHlink="folHlink"/>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95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15169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40724613"/>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374244781"/>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7897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06417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4000"/>
            </a:lvl1pPr>
          </a:lstStyle>
          <a:p>
            <a:r>
              <a:rPr lang="en-US"/>
              <a:t>Click to edit Master title style</a:t>
            </a:r>
          </a:p>
        </p:txBody>
      </p:sp>
    </p:spTree>
    <p:extLst>
      <p:ext uri="{BB962C8B-B14F-4D97-AF65-F5344CB8AC3E}">
        <p14:creationId xmlns:p14="http://schemas.microsoft.com/office/powerpoint/2010/main" val="304676272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5383469"/>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72993396"/>
      </p:ext>
    </p:extLst>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14635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3244282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172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124813"/>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86686521"/>
      </p:ext>
    </p:extLst>
  </p:cSld>
  <p:clrMapOvr>
    <a:overrideClrMapping bg1="dk1" tx1="lt1" bg2="dk2" tx2="lt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8597248"/>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560181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8076753"/>
      </p:ext>
    </p:extLst>
  </p:cSld>
  <p:clrMapOvr>
    <a:overrideClrMapping bg1="dk1" tx1="lt1" bg2="dk2" tx2="lt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5223092"/>
      </p:ext>
    </p:extLst>
  </p:cSld>
  <p:clrMapOvr>
    <a:overrideClrMapping bg1="dk1" tx1="lt1" bg2="dk2" tx2="lt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0859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458499"/>
      </p:ext>
    </p:extLst>
  </p:cSld>
  <p:clrMapOvr>
    <a:overrideClrMapping bg1="dk1" tx1="lt1" bg2="dk2" tx2="lt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524811"/>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38741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2898283"/>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3770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0705124"/>
      </p:ext>
    </p:extLst>
  </p:cSld>
  <p:clrMapOvr>
    <a:overrideClrMapping bg1="dk1" tx1="lt1" bg2="dk2" tx2="lt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27770242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47906284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328608871"/>
      </p:ext>
    </p:extLst>
  </p:cSld>
  <p:clrMapOvr>
    <a:overrideClrMapping bg1="dk1" tx1="lt1" bg2="dk2" tx2="lt2" accent1="accent1" accent2="accent2" accent3="accent3" accent4="accent4" accent5="accent5" accent6="accent6" hlink="hlink" folHlink="folHlink"/>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33841368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85534445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08101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22334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5568912"/>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617403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2635985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704203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4049191"/>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9" name="Title Placeholder 1">
            <a:extLst>
              <a:ext uri="{FF2B5EF4-FFF2-40B4-BE49-F238E27FC236}">
                <a16:creationId xmlns:a16="http://schemas.microsoft.com/office/drawing/2014/main" id="{2934D783-76B7-4B2D-A0BE-5A3A02E34E20}"/>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Tree>
    <p:extLst>
      <p:ext uri="{BB962C8B-B14F-4D97-AF65-F5344CB8AC3E}">
        <p14:creationId xmlns:p14="http://schemas.microsoft.com/office/powerpoint/2010/main" val="2876887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0839042"/>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2516875"/>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441972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078073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4" name="TextBox 7">
            <a:extLst>
              <a:ext uri="{FF2B5EF4-FFF2-40B4-BE49-F238E27FC236}">
                <a16:creationId xmlns:a16="http://schemas.microsoft.com/office/drawing/2014/main" id="{9A1CF91C-B0F0-4801-82CF-FFDAF8F1F495}"/>
              </a:ext>
            </a:extLst>
          </p:cNvPr>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9968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32419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764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69323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88658"/>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5504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orkflow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Tree>
    <p:extLst>
      <p:ext uri="{BB962C8B-B14F-4D97-AF65-F5344CB8AC3E}">
        <p14:creationId xmlns:p14="http://schemas.microsoft.com/office/powerpoint/2010/main" val="28195521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59CF7F1-38EB-4947-8D13-6A1A4DAC3532}"/>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024104"/>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F4BA2B12-8BCE-4D64-8D0E-DA44C79BF437}"/>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2301192-C7A5-40A5-9BB6-0FB6251CA6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333216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1743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4161737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40443162"/>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pic>
        <p:nvPicPr>
          <p:cNvPr id="5" name="MS logo white - EMF" descr="Microsoft logo white text version">
            <a:extLst>
              <a:ext uri="{FF2B5EF4-FFF2-40B4-BE49-F238E27FC236}">
                <a16:creationId xmlns:a16="http://schemas.microsoft.com/office/drawing/2014/main" id="{F42196C3-99EF-4137-BB83-B58034D7B5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6" name="Picture 5" descr="Microsoft Inspire event logo">
            <a:extLst>
              <a:ext uri="{FF2B5EF4-FFF2-40B4-BE49-F238E27FC236}">
                <a16:creationId xmlns:a16="http://schemas.microsoft.com/office/drawing/2014/main" id="{0A3CDE55-0F79-40CD-816C-D8B9B5E8773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8" name="Picture 7">
            <a:extLst>
              <a:ext uri="{FF2B5EF4-FFF2-40B4-BE49-F238E27FC236}">
                <a16:creationId xmlns:a16="http://schemas.microsoft.com/office/drawing/2014/main" id="{F0874F1B-DC2D-4964-BBCA-95D1A401064C}"/>
              </a:ext>
              <a:ext uri="{C183D7F6-B498-43B3-948B-1728B52AA6E4}">
                <adec:decorative xmlns:adec="http://schemas.microsoft.com/office/drawing/2017/decorative" val="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104631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8" orient="horz" pos="2496">
          <p15:clr>
            <a:srgbClr val="5ACBF0"/>
          </p15:clr>
        </p15:guide>
        <p15:guide id="9" pos="3355">
          <p15:clr>
            <a:srgbClr val="FBAE40"/>
          </p15:clr>
        </p15:guide>
        <p15:guide id="10" orient="horz" pos="2160">
          <p15:clr>
            <a:srgbClr val="FBAE40"/>
          </p15:clr>
        </p15:guide>
        <p15:guide id="11" orient="horz" pos="2229">
          <p15:clr>
            <a:srgbClr val="5ACBF0"/>
          </p15:clr>
        </p15:guide>
        <p15:guide id="12"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95745450-6EB0-4B50-B567-B97232C58F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55101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6132">
          <p15:clr>
            <a:srgbClr val="5ACBF0"/>
          </p15:clr>
        </p15:guide>
        <p15:guide id="8"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987440"/>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201743"/>
      </p:ext>
    </p:extLst>
  </p:cSld>
  <p:clrMapOvr>
    <a:masterClrMapping/>
  </p:clrMapOvr>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47243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0867370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25852"/>
      </p:ext>
    </p:extLst>
  </p:cSld>
  <p:clrMapOvr>
    <a:masterClrMapping/>
  </p:clrMapOvr>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850183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211938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orient="horz" pos="905">
          <p15:clr>
            <a:srgbClr val="5ACBF0"/>
          </p15:clr>
        </p15:guide>
        <p15:guide id="32" orient="horz" pos="1271">
          <p15:clr>
            <a:srgbClr val="5ACBF0"/>
          </p15:clr>
        </p15:guide>
        <p15:guide id="3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B3D5D3D9-BDD2-4BDA-B897-CD048C5C373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4ECB1FEF-5A94-4B5B-AF32-73C3CA4BFDC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3344932718"/>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139D3B05-D23E-45CE-8AD1-BBD3A38B18C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77C2F3EA-6BBA-4C47-988E-6588C45365C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4240970587"/>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E15D1B1D-A5DB-49A6-83C2-77F7E90FA4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1DC337C6-9388-4B26-AFEF-A32E13FC3C3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4040494549"/>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0014250"/>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1638459"/>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4663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5548766"/>
      </p:ext>
    </p:extLst>
  </p:cSld>
  <p:clrMapOvr>
    <a:masterClrMapping/>
  </p:clrMapOvr>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02720710"/>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8738612"/>
      </p:ext>
    </p:extLst>
  </p:cSld>
  <p:clrMapOvr>
    <a:masterClrMapping/>
  </p:clrMapOvr>
  <p:hf sldNum="0" hdr="0" ftr="0" dt="0"/>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086980"/>
      </p:ext>
    </p:extLst>
  </p:cSld>
  <p:clrMapOvr>
    <a:masterClrMapping/>
  </p:clrMapOvr>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55650868"/>
      </p:ext>
    </p:extLst>
  </p:cSld>
  <p:clrMapOvr>
    <a:masterClrMapping/>
  </p:clrMapOvr>
  <p:hf sldNum="0" hdr="0" ftr="0" dt="0"/>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CC551FC-D4F5-43C1-9604-0AD82B967420}"/>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E689F48-17F8-4C78-8349-BED18BA50491}"/>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712185"/>
      </p:ext>
    </p:extLst>
  </p:cSld>
  <p:clrMapOvr>
    <a:masterClrMapping/>
  </p:clrMapOvr>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F22CA124-CD18-421D-9D22-13549F7B0564}"/>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33484"/>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DCB9FD71-DC77-45E2-BCB5-D17FB648B323}"/>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73454"/>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6C7041-2C33-45B1-BAE3-90A6D2973184}"/>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470994"/>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3175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23828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343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2160">
          <p15:clr>
            <a:srgbClr val="FBAE40"/>
          </p15:clr>
        </p15:guide>
        <p15:guide id="5" pos="6127">
          <p15:clr>
            <a:srgbClr val="5ACBF0"/>
          </p15:clr>
        </p15:guide>
        <p15:guide id="6"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566654328"/>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947368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1663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6924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950971"/>
      </p:ext>
    </p:extLst>
  </p:cSld>
  <p:clrMapOvr>
    <a:masterClrMapping/>
  </p:clrMapOvr>
  <p:hf sldNum="0"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165142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4878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77036458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490688"/>
      </p:ext>
    </p:extLst>
  </p:cSld>
  <p:clrMapOvr>
    <a:masterClrMapping/>
  </p:clrMapOvr>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hoto Tiles">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6662DBFF-8D19-4392-A535-454BA6F7D6FD}"/>
              </a:ext>
            </a:extLst>
          </p:cNvPr>
          <p:cNvSpPr>
            <a:spLocks noGrp="1"/>
          </p:cNvSpPr>
          <p:nvPr>
            <p:ph type="pic" sz="quarter" idx="21" hasCustomPrompt="1"/>
          </p:nvPr>
        </p:nvSpPr>
        <p:spPr>
          <a:xfrm>
            <a:off x="9624810" y="2397965"/>
            <a:ext cx="2285883" cy="2062070"/>
          </a:xfrm>
          <a:effectLst/>
        </p:spPr>
        <p:txBody>
          <a:bodyPr>
            <a:noAutofit/>
          </a:bodyPr>
          <a:lstStyle/>
          <a:p>
            <a:r>
              <a:rPr lang="en-US"/>
              <a:t> </a:t>
            </a:r>
          </a:p>
        </p:txBody>
      </p:sp>
      <p:sp>
        <p:nvSpPr>
          <p:cNvPr id="5" name="Picture Placeholder 4">
            <a:extLst>
              <a:ext uri="{FF2B5EF4-FFF2-40B4-BE49-F238E27FC236}">
                <a16:creationId xmlns:a16="http://schemas.microsoft.com/office/drawing/2014/main" id="{70FE4992-EDFA-41A4-9DC0-0F3EFB22688D}"/>
              </a:ext>
            </a:extLst>
          </p:cNvPr>
          <p:cNvSpPr>
            <a:spLocks noGrp="1"/>
          </p:cNvSpPr>
          <p:nvPr>
            <p:ph type="pic" sz="quarter" idx="10" hasCustomPrompt="1"/>
          </p:nvPr>
        </p:nvSpPr>
        <p:spPr>
          <a:xfrm>
            <a:off x="281306" y="287747"/>
            <a:ext cx="2285883" cy="2062070"/>
          </a:xfrm>
          <a:effectLst/>
        </p:spPr>
        <p:txBody>
          <a:bodyPr>
            <a:noAutofit/>
          </a:bodyPr>
          <a:lstStyle/>
          <a:p>
            <a:r>
              <a:rPr lang="en-US"/>
              <a:t> </a:t>
            </a:r>
          </a:p>
        </p:txBody>
      </p:sp>
      <p:sp>
        <p:nvSpPr>
          <p:cNvPr id="6" name="Picture Placeholder 4">
            <a:extLst>
              <a:ext uri="{FF2B5EF4-FFF2-40B4-BE49-F238E27FC236}">
                <a16:creationId xmlns:a16="http://schemas.microsoft.com/office/drawing/2014/main" id="{FEE31691-6DAC-4D41-BD22-A96DBD46B922}"/>
              </a:ext>
            </a:extLst>
          </p:cNvPr>
          <p:cNvSpPr>
            <a:spLocks noGrp="1"/>
          </p:cNvSpPr>
          <p:nvPr>
            <p:ph type="pic" sz="quarter" idx="11" hasCustomPrompt="1"/>
          </p:nvPr>
        </p:nvSpPr>
        <p:spPr>
          <a:xfrm>
            <a:off x="9624810" y="287747"/>
            <a:ext cx="2285883" cy="2062070"/>
          </a:xfrm>
          <a:effectLst/>
        </p:spPr>
        <p:txBody>
          <a:bodyPr>
            <a:noAutofit/>
          </a:bodyPr>
          <a:lstStyle/>
          <a:p>
            <a:r>
              <a:rPr lang="en-US"/>
              <a:t> </a:t>
            </a:r>
          </a:p>
        </p:txBody>
      </p:sp>
      <p:sp>
        <p:nvSpPr>
          <p:cNvPr id="7" name="Picture Placeholder 4">
            <a:extLst>
              <a:ext uri="{FF2B5EF4-FFF2-40B4-BE49-F238E27FC236}">
                <a16:creationId xmlns:a16="http://schemas.microsoft.com/office/drawing/2014/main" id="{DBDE6725-DA40-4FC2-B451-83F2B59ADA32}"/>
              </a:ext>
            </a:extLst>
          </p:cNvPr>
          <p:cNvSpPr>
            <a:spLocks noGrp="1"/>
          </p:cNvSpPr>
          <p:nvPr>
            <p:ph type="pic" sz="quarter" idx="12" hasCustomPrompt="1"/>
          </p:nvPr>
        </p:nvSpPr>
        <p:spPr>
          <a:xfrm>
            <a:off x="2617182" y="287747"/>
            <a:ext cx="2285883" cy="2062070"/>
          </a:xfrm>
          <a:effectLst/>
        </p:spPr>
        <p:txBody>
          <a:bodyPr>
            <a:noAutofit/>
          </a:bodyPr>
          <a:lstStyle/>
          <a:p>
            <a:r>
              <a:rPr lang="en-US"/>
              <a:t> </a:t>
            </a:r>
          </a:p>
        </p:txBody>
      </p:sp>
      <p:sp>
        <p:nvSpPr>
          <p:cNvPr id="8" name="Picture Placeholder 4">
            <a:extLst>
              <a:ext uri="{FF2B5EF4-FFF2-40B4-BE49-F238E27FC236}">
                <a16:creationId xmlns:a16="http://schemas.microsoft.com/office/drawing/2014/main" id="{832A8266-7655-4DAC-A49D-95DE93AB52E4}"/>
              </a:ext>
            </a:extLst>
          </p:cNvPr>
          <p:cNvSpPr>
            <a:spLocks noGrp="1"/>
          </p:cNvSpPr>
          <p:nvPr>
            <p:ph type="pic" sz="quarter" idx="13" hasCustomPrompt="1"/>
          </p:nvPr>
        </p:nvSpPr>
        <p:spPr>
          <a:xfrm>
            <a:off x="4953058" y="287747"/>
            <a:ext cx="2285883" cy="2062070"/>
          </a:xfrm>
          <a:effectLst/>
        </p:spPr>
        <p:txBody>
          <a:bodyPr>
            <a:noAutofit/>
          </a:bodyPr>
          <a:lstStyle/>
          <a:p>
            <a:r>
              <a:rPr lang="en-US"/>
              <a:t> </a:t>
            </a:r>
          </a:p>
        </p:txBody>
      </p:sp>
      <p:sp>
        <p:nvSpPr>
          <p:cNvPr id="9" name="Picture Placeholder 4">
            <a:extLst>
              <a:ext uri="{FF2B5EF4-FFF2-40B4-BE49-F238E27FC236}">
                <a16:creationId xmlns:a16="http://schemas.microsoft.com/office/drawing/2014/main" id="{60D0126F-DD85-482B-A52A-BBE842B10BB4}"/>
              </a:ext>
            </a:extLst>
          </p:cNvPr>
          <p:cNvSpPr>
            <a:spLocks noGrp="1"/>
          </p:cNvSpPr>
          <p:nvPr>
            <p:ph type="pic" sz="quarter" idx="14" hasCustomPrompt="1"/>
          </p:nvPr>
        </p:nvSpPr>
        <p:spPr>
          <a:xfrm>
            <a:off x="7288934" y="287747"/>
            <a:ext cx="2285883" cy="2062070"/>
          </a:xfrm>
          <a:effectLst/>
        </p:spPr>
        <p:txBody>
          <a:bodyPr>
            <a:noAutofit/>
          </a:bodyPr>
          <a:lstStyle/>
          <a:p>
            <a:r>
              <a:rPr lang="en-US"/>
              <a:t> </a:t>
            </a:r>
          </a:p>
        </p:txBody>
      </p:sp>
      <p:sp>
        <p:nvSpPr>
          <p:cNvPr id="10" name="Picture Placeholder 4">
            <a:extLst>
              <a:ext uri="{FF2B5EF4-FFF2-40B4-BE49-F238E27FC236}">
                <a16:creationId xmlns:a16="http://schemas.microsoft.com/office/drawing/2014/main" id="{52323539-458A-4893-9F06-AAB75D1BC6D0}"/>
              </a:ext>
            </a:extLst>
          </p:cNvPr>
          <p:cNvSpPr>
            <a:spLocks noGrp="1"/>
          </p:cNvSpPr>
          <p:nvPr>
            <p:ph type="pic" sz="quarter" idx="15" hasCustomPrompt="1"/>
          </p:nvPr>
        </p:nvSpPr>
        <p:spPr>
          <a:xfrm>
            <a:off x="281306" y="4508183"/>
            <a:ext cx="2285883" cy="2062070"/>
          </a:xfrm>
          <a:effectLst/>
        </p:spPr>
        <p:txBody>
          <a:bodyPr>
            <a:noAutofit/>
          </a:bodyPr>
          <a:lstStyle/>
          <a:p>
            <a:r>
              <a:rPr lang="en-US"/>
              <a:t> </a:t>
            </a:r>
          </a:p>
        </p:txBody>
      </p:sp>
      <p:sp>
        <p:nvSpPr>
          <p:cNvPr id="11" name="Picture Placeholder 4">
            <a:extLst>
              <a:ext uri="{FF2B5EF4-FFF2-40B4-BE49-F238E27FC236}">
                <a16:creationId xmlns:a16="http://schemas.microsoft.com/office/drawing/2014/main" id="{A69B0BCF-5152-49DE-9C0F-3428C9CA97BB}"/>
              </a:ext>
            </a:extLst>
          </p:cNvPr>
          <p:cNvSpPr>
            <a:spLocks noGrp="1"/>
          </p:cNvSpPr>
          <p:nvPr>
            <p:ph type="pic" sz="quarter" idx="16" hasCustomPrompt="1"/>
          </p:nvPr>
        </p:nvSpPr>
        <p:spPr>
          <a:xfrm>
            <a:off x="9624810" y="4508183"/>
            <a:ext cx="2285883" cy="2062070"/>
          </a:xfrm>
          <a:effectLst/>
        </p:spPr>
        <p:txBody>
          <a:bodyPr>
            <a:noAutofit/>
          </a:bodyPr>
          <a:lstStyle/>
          <a:p>
            <a:r>
              <a:rPr lang="en-US"/>
              <a:t> </a:t>
            </a:r>
          </a:p>
        </p:txBody>
      </p:sp>
      <p:sp>
        <p:nvSpPr>
          <p:cNvPr id="12" name="Picture Placeholder 4">
            <a:extLst>
              <a:ext uri="{FF2B5EF4-FFF2-40B4-BE49-F238E27FC236}">
                <a16:creationId xmlns:a16="http://schemas.microsoft.com/office/drawing/2014/main" id="{6FE88C02-83B3-40DA-B713-11FADEA51424}"/>
              </a:ext>
            </a:extLst>
          </p:cNvPr>
          <p:cNvSpPr>
            <a:spLocks noGrp="1"/>
          </p:cNvSpPr>
          <p:nvPr>
            <p:ph type="pic" sz="quarter" idx="17" hasCustomPrompt="1"/>
          </p:nvPr>
        </p:nvSpPr>
        <p:spPr>
          <a:xfrm>
            <a:off x="2617182" y="4508183"/>
            <a:ext cx="2285883" cy="2062070"/>
          </a:xfrm>
          <a:effectLst/>
        </p:spPr>
        <p:txBody>
          <a:bodyPr>
            <a:noAutofit/>
          </a:bodyPr>
          <a:lstStyle/>
          <a:p>
            <a:r>
              <a:rPr lang="en-US"/>
              <a:t> </a:t>
            </a:r>
          </a:p>
        </p:txBody>
      </p:sp>
      <p:sp>
        <p:nvSpPr>
          <p:cNvPr id="13" name="Picture Placeholder 4">
            <a:extLst>
              <a:ext uri="{FF2B5EF4-FFF2-40B4-BE49-F238E27FC236}">
                <a16:creationId xmlns:a16="http://schemas.microsoft.com/office/drawing/2014/main" id="{D5E78DC7-2C51-4519-A472-0239F9A3C5B3}"/>
              </a:ext>
            </a:extLst>
          </p:cNvPr>
          <p:cNvSpPr>
            <a:spLocks noGrp="1"/>
          </p:cNvSpPr>
          <p:nvPr>
            <p:ph type="pic" sz="quarter" idx="18" hasCustomPrompt="1"/>
          </p:nvPr>
        </p:nvSpPr>
        <p:spPr>
          <a:xfrm>
            <a:off x="4953058" y="4508183"/>
            <a:ext cx="2285883" cy="2062070"/>
          </a:xfrm>
          <a:effectLst/>
        </p:spPr>
        <p:txBody>
          <a:bodyPr>
            <a:noAutofit/>
          </a:bodyPr>
          <a:lstStyle/>
          <a:p>
            <a:r>
              <a:rPr lang="en-US"/>
              <a:t> </a:t>
            </a:r>
          </a:p>
        </p:txBody>
      </p:sp>
      <p:sp>
        <p:nvSpPr>
          <p:cNvPr id="14" name="Picture Placeholder 4">
            <a:extLst>
              <a:ext uri="{FF2B5EF4-FFF2-40B4-BE49-F238E27FC236}">
                <a16:creationId xmlns:a16="http://schemas.microsoft.com/office/drawing/2014/main" id="{8E98ABD1-17F9-487D-BCE4-6F1E51937205}"/>
              </a:ext>
            </a:extLst>
          </p:cNvPr>
          <p:cNvSpPr>
            <a:spLocks noGrp="1"/>
          </p:cNvSpPr>
          <p:nvPr>
            <p:ph type="pic" sz="quarter" idx="19" hasCustomPrompt="1"/>
          </p:nvPr>
        </p:nvSpPr>
        <p:spPr>
          <a:xfrm>
            <a:off x="7288934" y="4508183"/>
            <a:ext cx="2285883" cy="2062070"/>
          </a:xfrm>
          <a:effectLst/>
        </p:spPr>
        <p:txBody>
          <a:bodyPr>
            <a:noAutofit/>
          </a:bodyPr>
          <a:lstStyle/>
          <a:p>
            <a:r>
              <a:rPr lang="en-US"/>
              <a:t> </a:t>
            </a:r>
          </a:p>
        </p:txBody>
      </p:sp>
      <p:sp>
        <p:nvSpPr>
          <p:cNvPr id="20" name="Picture Placeholder 4">
            <a:extLst>
              <a:ext uri="{FF2B5EF4-FFF2-40B4-BE49-F238E27FC236}">
                <a16:creationId xmlns:a16="http://schemas.microsoft.com/office/drawing/2014/main" id="{104F4E67-E0B7-41C4-896F-09B9400F156D}"/>
              </a:ext>
            </a:extLst>
          </p:cNvPr>
          <p:cNvSpPr>
            <a:spLocks noGrp="1"/>
          </p:cNvSpPr>
          <p:nvPr>
            <p:ph type="pic" sz="quarter" idx="20" hasCustomPrompt="1"/>
          </p:nvPr>
        </p:nvSpPr>
        <p:spPr>
          <a:xfrm>
            <a:off x="281306" y="2397965"/>
            <a:ext cx="2285883" cy="2062070"/>
          </a:xfrm>
          <a:effectLst/>
        </p:spPr>
        <p:txBody>
          <a:bodyPr>
            <a:noAutofit/>
          </a:bodyPr>
          <a:lstStyle/>
          <a:p>
            <a:r>
              <a:rPr lang="en-US"/>
              <a:t> </a:t>
            </a:r>
          </a:p>
        </p:txBody>
      </p:sp>
      <p:sp>
        <p:nvSpPr>
          <p:cNvPr id="22" name="Picture Placeholder 4">
            <a:extLst>
              <a:ext uri="{FF2B5EF4-FFF2-40B4-BE49-F238E27FC236}">
                <a16:creationId xmlns:a16="http://schemas.microsoft.com/office/drawing/2014/main" id="{636C3184-A491-4261-905A-2CD72CB5ABA5}"/>
              </a:ext>
            </a:extLst>
          </p:cNvPr>
          <p:cNvSpPr>
            <a:spLocks noGrp="1"/>
          </p:cNvSpPr>
          <p:nvPr>
            <p:ph type="pic" sz="quarter" idx="22" hasCustomPrompt="1"/>
          </p:nvPr>
        </p:nvSpPr>
        <p:spPr>
          <a:xfrm>
            <a:off x="2617182" y="2397965"/>
            <a:ext cx="2285883" cy="2062070"/>
          </a:xfrm>
          <a:effectLst/>
        </p:spPr>
        <p:txBody>
          <a:bodyPr>
            <a:noAutofit/>
          </a:bodyPr>
          <a:lstStyle/>
          <a:p>
            <a:r>
              <a:rPr lang="en-US"/>
              <a:t> </a:t>
            </a:r>
          </a:p>
        </p:txBody>
      </p:sp>
      <p:sp>
        <p:nvSpPr>
          <p:cNvPr id="23" name="Picture Placeholder 4">
            <a:extLst>
              <a:ext uri="{FF2B5EF4-FFF2-40B4-BE49-F238E27FC236}">
                <a16:creationId xmlns:a16="http://schemas.microsoft.com/office/drawing/2014/main" id="{A178DF10-18AE-4536-9000-039509BF872B}"/>
              </a:ext>
            </a:extLst>
          </p:cNvPr>
          <p:cNvSpPr>
            <a:spLocks noGrp="1"/>
          </p:cNvSpPr>
          <p:nvPr>
            <p:ph type="pic" sz="quarter" idx="23" hasCustomPrompt="1"/>
          </p:nvPr>
        </p:nvSpPr>
        <p:spPr>
          <a:xfrm>
            <a:off x="4953058" y="2397965"/>
            <a:ext cx="2285883" cy="2062070"/>
          </a:xfrm>
          <a:effectLst/>
        </p:spPr>
        <p:txBody>
          <a:bodyPr>
            <a:noAutofit/>
          </a:bodyPr>
          <a:lstStyle/>
          <a:p>
            <a:r>
              <a:rPr lang="en-US"/>
              <a:t> </a:t>
            </a:r>
          </a:p>
        </p:txBody>
      </p:sp>
      <p:sp>
        <p:nvSpPr>
          <p:cNvPr id="24" name="Picture Placeholder 4">
            <a:extLst>
              <a:ext uri="{FF2B5EF4-FFF2-40B4-BE49-F238E27FC236}">
                <a16:creationId xmlns:a16="http://schemas.microsoft.com/office/drawing/2014/main" id="{2358FB77-E43E-4D13-9428-C44CC58DAA44}"/>
              </a:ext>
            </a:extLst>
          </p:cNvPr>
          <p:cNvSpPr>
            <a:spLocks noGrp="1"/>
          </p:cNvSpPr>
          <p:nvPr>
            <p:ph type="pic" sz="quarter" idx="24" hasCustomPrompt="1"/>
          </p:nvPr>
        </p:nvSpPr>
        <p:spPr>
          <a:xfrm>
            <a:off x="7288934" y="2397965"/>
            <a:ext cx="2285883" cy="2062070"/>
          </a:xfrm>
          <a:effectLst/>
        </p:spPr>
        <p:txBody>
          <a:bodyPr>
            <a:noAutofit/>
          </a:bodyPr>
          <a:lstStyle/>
          <a:p>
            <a:r>
              <a:rPr lang="en-US"/>
              <a:t> </a:t>
            </a:r>
          </a:p>
        </p:txBody>
      </p:sp>
    </p:spTree>
    <p:extLst>
      <p:ext uri="{BB962C8B-B14F-4D97-AF65-F5344CB8AC3E}">
        <p14:creationId xmlns:p14="http://schemas.microsoft.com/office/powerpoint/2010/main" val="21099174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4133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927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38A0A395-3392-45A6-B80A-0A4DF48B2C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27259587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blue">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1634987564"/>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blu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CCB7C1-C6A7-466A-BE2D-1C84DAA60129}"/>
              </a:ext>
            </a:extLst>
          </p:cNvPr>
          <p:cNvSpPr/>
          <p:nvPr userDrawn="1"/>
        </p:nvSpPr>
        <p:spPr bwMode="auto">
          <a:xfrm>
            <a:off x="0" y="0"/>
            <a:ext cx="10406743"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3589769044"/>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357" y="1183795"/>
            <a:ext cx="3628455" cy="1174324"/>
          </a:xfrm>
        </p:spPr>
        <p:txBody>
          <a:bodyPr lIns="0" tIns="0" rIns="0" bIns="0"/>
          <a:lstStyle>
            <a:lvl1pPr>
              <a:lnSpc>
                <a:spcPct val="100000"/>
              </a:lnSpc>
              <a:defRPr sz="1961"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12722" y="1183794"/>
            <a:ext cx="3618382" cy="3312974"/>
          </a:xfrm>
        </p:spPr>
        <p:txBody>
          <a:bodyPr wrap="square" lIns="0" tIns="0" rIns="0" bIns="0">
            <a:noAutofit/>
          </a:bodyPr>
          <a:lstStyle>
            <a:lvl1pPr marL="0" marR="0" indent="0" algn="l" defTabSz="507330" rtl="0" eaLnBrk="1" fontAlgn="auto" latinLnBrk="0" hangingPunct="1">
              <a:lnSpc>
                <a:spcPct val="100000"/>
              </a:lnSpc>
              <a:spcBef>
                <a:spcPts val="0"/>
              </a:spcBef>
              <a:spcAft>
                <a:spcPts val="98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223431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0271538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99632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616955635"/>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4927922"/>
            <a:ext cx="3630521"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0929" y="440497"/>
            <a:ext cx="11326555"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Picture Placeholder 10">
            <a:extLst>
              <a:ext uri="{FF2B5EF4-FFF2-40B4-BE49-F238E27FC236}">
                <a16:creationId xmlns:a16="http://schemas.microsoft.com/office/drawing/2014/main" id="{2A24BECD-9F61-4DC6-BC63-6426A320F58D}"/>
              </a:ext>
            </a:extLst>
          </p:cNvPr>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
        <p:nvSpPr>
          <p:cNvPr id="16" name="Picture Placeholder 10">
            <a:extLst>
              <a:ext uri="{FF2B5EF4-FFF2-40B4-BE49-F238E27FC236}">
                <a16:creationId xmlns:a16="http://schemas.microsoft.com/office/drawing/2014/main" id="{F4C8D9CF-70F4-4C96-8B25-C6E6B7E9A260}"/>
              </a:ext>
            </a:extLst>
          </p:cNvPr>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v</a:t>
            </a:r>
          </a:p>
        </p:txBody>
      </p:sp>
      <p:sp>
        <p:nvSpPr>
          <p:cNvPr id="17" name="Picture Placeholder 10">
            <a:extLst>
              <a:ext uri="{FF2B5EF4-FFF2-40B4-BE49-F238E27FC236}">
                <a16:creationId xmlns:a16="http://schemas.microsoft.com/office/drawing/2014/main" id="{C142A4C4-16C5-4F9B-8B41-005DE02869AB}"/>
              </a:ext>
            </a:extLst>
          </p:cNvPr>
          <p:cNvSpPr>
            <a:spLocks noGrp="1"/>
          </p:cNvSpPr>
          <p:nvPr>
            <p:ph type="pic" sz="quarter" idx="16" hasCustomPrompt="1"/>
          </p:nvPr>
        </p:nvSpPr>
        <p:spPr>
          <a:xfrm>
            <a:off x="8126964"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41914136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8344904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0463" y="439865"/>
            <a:ext cx="11332001" cy="739973"/>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1408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549519404"/>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1520876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14227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284509277"/>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10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ank you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B4E5D379-8A6F-4F8A-AE3E-368C174696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3504824894"/>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124920"/>
            <a:ext cx="7474869" cy="1416149"/>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88BBF88D-B97C-4F45-9617-663CF4FB25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838712174"/>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4257253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491780645"/>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19065808"/>
      </p:ext>
    </p:extLst>
  </p:cSld>
  <p:clrMapOvr>
    <a:masterClrMapping/>
  </p:clrMapOvr>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38225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image" Target="../media/image51.png"/><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image" Target="../media/image1.emf"/><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11.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image" Target="../media/image10.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image" Target="../media/image14.emf"/><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4.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image" Target="../media/image25.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image" Target="../media/image1.emf"/><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image" Target="../media/image10.emf"/><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theme" Target="../theme/theme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image" Target="../media/image2.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image" Target="../media/image1.emf"/><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21" Type="http://schemas.openxmlformats.org/officeDocument/2006/relationships/image" Target="../media/image10.emf"/><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theme" Target="../theme/theme7.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image" Target="../media/image1.emf"/><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8.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image" Target="../media/image10.emf"/><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theme" Target="../theme/theme9.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539306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p15:clr>
            <a:srgbClr val="F26B43"/>
          </p15:clr>
        </p15:guide>
        <p15:guide id="26" orient="horz" pos="4045">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8419624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83979776"/>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6C132C84-BB5D-4D2F-B12E-8F17DC0134EE}"/>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9041902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5" r:id="rId25"/>
    <p:sldLayoutId id="2147483736" r:id="rId26"/>
  </p:sldLayoutIdLst>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Title Placeholder 1">
            <a:extLst>
              <a:ext uri="{FF2B5EF4-FFF2-40B4-BE49-F238E27FC236}">
                <a16:creationId xmlns:a16="http://schemas.microsoft.com/office/drawing/2014/main" id="{F3BB0566-FDFF-44F1-BEB9-E93CBEA985D8}"/>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0E7463D5-F0EE-49C6-8149-B87CB33F918B}"/>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0ABB7A31-92A0-42FE-B7B7-ACFE014C5E1E}"/>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95F163FB-F8B9-4676-9156-05BAB8AEE6BB}"/>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6749409-EB53-47A0-AC78-F9E29428707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7260AE0-2531-4896-A891-3E3DE6B47A1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652396-4736-4693-8D4E-23741FE2B45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514CEE3-D7E4-47D6-A9D6-E3AB88C12C9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146C20B-DFD3-4C68-9177-F5013184D99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AE96AA9-971E-4E94-9E6C-15AB21E9BB0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F42CEF8-74ED-4554-B241-F15B854B390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2B02D53-7E62-40C5-A262-ED6760FFC02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0CF9658-A3CC-4632-BF07-6924452EC494}"/>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6357B3-F9F4-4B30-A7F1-6646FC46ECA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CE02E8-D442-4DDE-98E3-2BB3A1B0134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686DBA7-0B67-4927-BF41-1BD300F5367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7A65386-71D6-43EF-A7C2-2BD693863FA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5E9B097-5071-40A9-A6A2-9E320AF201A9}"/>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D824DC-31FE-4CC1-A89F-BCC0F699FB0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68F6456-684C-428A-AA08-AE4ABD858B0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C7CE7B7-B298-4245-8369-88FB1411750F}"/>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D926B4C-7D0F-44AF-A1CF-BD950A67093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03D12F8-DD9C-4B6A-885B-6FC428CD424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7E8A2B6-997F-47AE-845D-6DE9AB3DF5F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A551D87-4F7D-434E-97AA-73B1FBED79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79CEA7E-1716-4312-957A-12A1EF1FE9D3}"/>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4093B2-0135-44AE-972B-335833A135FD}"/>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E129097-58E1-401D-A868-25B323C792F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8841F8B-7191-4166-9710-C1357FCD5ACF}"/>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0EB1017-25CE-44D0-861C-4E8D13CD1BE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E877A7F-4B94-4DD8-8780-10BCEC607FF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D02102-23D0-4EE8-9D3B-7FECF228F6E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93DE095-7580-4D6A-B139-53702A3FB006}"/>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0FC5077-C51E-4430-8EE4-D0D4D497ADBB}"/>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742688D-FAEB-4A68-B146-CCAB5A4D3AC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CC3DF-9200-4BF9-A2CC-C3B6385084E2}"/>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95723C5-4D35-42DD-B6A2-95458C7BC73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EEF656F1-CD85-4D10-8D64-6F372AA22FC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263FCEEB-0DF9-4147-B406-176060AFFCB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6394E86-EE6B-4A83-B07B-C448C854ACA2}"/>
              </a:ext>
              <a:ext uri="{C183D7F6-B498-43B3-948B-1728B52AA6E4}">
                <adec:decorative xmlns:adec="http://schemas.microsoft.com/office/drawing/2017/decorative" val="0"/>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94057242"/>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p:nvGrpSpPr>
        <p:grpSpPr>
          <a:xfrm>
            <a:off x="13042277" y="608049"/>
            <a:ext cx="762212" cy="6249956"/>
            <a:chOff x="13152703" y="620154"/>
            <a:chExt cx="777496" cy="6374376"/>
          </a:xfrm>
        </p:grpSpPr>
        <p:pic>
          <p:nvPicPr>
            <p:cNvPr id="5" name="Picture 4"/>
            <p:cNvPicPr>
              <a:picLocks noChangeAspect="1"/>
            </p:cNvPicPr>
            <p:nvPr/>
          </p:nvPicPr>
          <p:blipFill rotWithShape="1">
            <a:blip r:embed="rId19"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1322257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64">
          <p15:clr>
            <a:srgbClr val="F26B43"/>
          </p15:clr>
        </p15:guide>
        <p15:guide id="26" orient="horz" pos="4056">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09016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7" r:id="rId19"/>
    <p:sldLayoutId id="2147483858" r:id="rId20"/>
    <p:sldLayoutId id="2147483859" r:id="rId21"/>
    <p:sldLayoutId id="2147483861" r:id="rId22"/>
  </p:sldLayoutIdLs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178044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Lst>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693127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7" r:id="rId19"/>
  </p:sldLayoutIdLs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104457816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1676477"/>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Ls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3.jpeg"/></Relationships>
</file>

<file path=ppt/slides/_rels/slide1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4.jpeg"/></Relationships>
</file>

<file path=ppt/slides/_rels/slide1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6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68.jpeg"/></Relationships>
</file>

<file path=ppt/slides/_rels/slide1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69.jpeg"/></Relationships>
</file>

<file path=ppt/slides/_rels/slide1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70.jpeg"/></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71.jpe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slide" Target="slide51.xml"/><Relationship Id="rId4" Type="http://schemas.openxmlformats.org/officeDocument/2006/relationships/slide" Target="slide23.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72.jpeg"/></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graph/toolkit/components/people-picker" TargetMode="External"/><Relationship Id="rId3" Type="http://schemas.openxmlformats.org/officeDocument/2006/relationships/hyperlink" Target="https://docs.microsoft.com/en-us/microsoftteams/platform/concepts/design/personal-apps" TargetMode="External"/><Relationship Id="rId7" Type="http://schemas.openxmlformats.org/officeDocument/2006/relationships/hyperlink" Target="https://docs.microsoft.com/en-us/graph/api/profilephoto-get?view=graph-rest-1.0"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hyperlink" Target="https://docs.microsoft.com/en-us/graph/teams-proactive-messaging" TargetMode="External"/><Relationship Id="rId5" Type="http://schemas.openxmlformats.org/officeDocument/2006/relationships/hyperlink" Target="https://docs.microsoft.com/en-us/outlook/actionable-messages/adaptive-card#refresh-cards" TargetMode="External"/><Relationship Id="rId4" Type="http://schemas.openxmlformats.org/officeDocument/2006/relationships/hyperlink" Target="https://docs.microsoft.com/en-us/microsoftteams/platform/task-modules-and-cards/what-are-task-module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emf"/><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svg"/><Relationship Id="rId10" Type="http://schemas.openxmlformats.org/officeDocument/2006/relationships/image" Target="../media/image80.emf"/><Relationship Id="rId4" Type="http://schemas.openxmlformats.org/officeDocument/2006/relationships/image" Target="../media/image74.svg"/><Relationship Id="rId9" Type="http://schemas.openxmlformats.org/officeDocument/2006/relationships/image" Target="../media/image79.svg"/><Relationship Id="rId14" Type="http://schemas.openxmlformats.org/officeDocument/2006/relationships/image" Target="../media/image8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56.jpeg"/><Relationship Id="rId4" Type="http://schemas.openxmlformats.org/officeDocument/2006/relationships/image" Target="../media/image55.svg"/></Relationships>
</file>

<file path=ppt/slides/_rels/slide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6.jpeg"/><Relationship Id="rId4" Type="http://schemas.openxmlformats.org/officeDocument/2006/relationships/image" Target="../media/image55.svg"/></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8" Type="http://schemas.openxmlformats.org/officeDocument/2006/relationships/hyperlink" Target="https://docs.microsoft.com/en-us/graph/api/calendar-post-events" TargetMode="External"/><Relationship Id="rId3" Type="http://schemas.openxmlformats.org/officeDocument/2006/relationships/hyperlink" Target="https://docs.microsoft.com/en-us/microsoftteams/platform/messaging-extensions/what-are-messaging-extensions" TargetMode="External"/><Relationship Id="rId7" Type="http://schemas.openxmlformats.org/officeDocument/2006/relationships/hyperlink" Target="https://docs.microsoft.com/en-us/graph/api/resources/planner-overview?view=graph-rest-1.0"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hyperlink" Target="https://docs.microsoft.com/en-us/graph/integrate-with-onenote" TargetMode="External"/><Relationship Id="rId5" Type="http://schemas.openxmlformats.org/officeDocument/2006/relationships/hyperlink" Target="https://docs.microsoft.com/en-us/microsoftteams/platform/apps-in-teams-meetings/teams-apps-in-meetings#in-meeting-app-experience" TargetMode="External"/><Relationship Id="rId4" Type="http://schemas.openxmlformats.org/officeDocument/2006/relationships/hyperlink" Target="https://docs.microsoft.com/en-us/microsoftteams/platform/apps-in-teams-meetings/create-apps-for-teams-meetings?tabs=js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107.emf"/><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106.emf"/><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76.png"/><Relationship Id="rId11" Type="http://schemas.openxmlformats.org/officeDocument/2006/relationships/image" Target="../media/image83.emf"/><Relationship Id="rId5" Type="http://schemas.openxmlformats.org/officeDocument/2006/relationships/image" Target="../media/image75.png"/><Relationship Id="rId10" Type="http://schemas.openxmlformats.org/officeDocument/2006/relationships/image" Target="../media/image80.emf"/><Relationship Id="rId4" Type="http://schemas.openxmlformats.org/officeDocument/2006/relationships/image" Target="../media/image74.svg"/><Relationship Id="rId9" Type="http://schemas.openxmlformats.org/officeDocument/2006/relationships/image" Target="../media/image79.svg"/><Relationship Id="rId14" Type="http://schemas.openxmlformats.org/officeDocument/2006/relationships/image" Target="../media/image10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4.xml"/><Relationship Id="rId5" Type="http://schemas.openxmlformats.org/officeDocument/2006/relationships/image" Target="../media/image56.jpeg"/><Relationship Id="rId4" Type="http://schemas.openxmlformats.org/officeDocument/2006/relationships/image" Target="../media/image55.svg"/></Relationships>
</file>

<file path=ppt/slides/_rels/slide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0.jpeg"/></Relationships>
</file>

<file path=ppt/slides/_rels/slide7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1.jpeg"/></Relationships>
</file>

<file path=ppt/slides/_rels/slide8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8" Type="http://schemas.openxmlformats.org/officeDocument/2006/relationships/hyperlink" Target="https://docs.microsoft.com/en-us/graph/api/calendar-post-events" TargetMode="External"/><Relationship Id="rId3" Type="http://schemas.openxmlformats.org/officeDocument/2006/relationships/hyperlink" Target="https://docs.microsoft.com/en-us/microsoftteams/platform/task-modules-and-cards/what-are-task-modules" TargetMode="External"/><Relationship Id="rId7" Type="http://schemas.openxmlformats.org/officeDocument/2006/relationships/hyperlink" Target="https://docs.microsoft.com/en-us/graph/api/resources/social-overview?view=graph-rest-1.0" TargetMode="External"/><Relationship Id="rId2" Type="http://schemas.openxmlformats.org/officeDocument/2006/relationships/notesSlide" Target="../notesSlides/notesSlide70.xml"/><Relationship Id="rId1" Type="http://schemas.openxmlformats.org/officeDocument/2006/relationships/slideLayout" Target="../slideLayouts/slideLayout14.xml"/><Relationship Id="rId6" Type="http://schemas.openxmlformats.org/officeDocument/2006/relationships/hyperlink" Target="https://docs.microsoft.com/en-us/graph/api/team-post-members?view=graph-rest-1.0&amp;tabs=http" TargetMode="External"/><Relationship Id="rId5" Type="http://schemas.openxmlformats.org/officeDocument/2006/relationships/hyperlink" Target="https://docs.microsoft.com/en-us/microsoftteams/platform/task-modules-and-cards/cards/cards-reference#list-card" TargetMode="External"/><Relationship Id="rId4" Type="http://schemas.openxmlformats.org/officeDocument/2006/relationships/hyperlink" Target="https://docs.microsoft.com/en-us/graph/teams-proactive-messaging" TargetMode="External"/><Relationship Id="rId9" Type="http://schemas.openxmlformats.org/officeDocument/2006/relationships/hyperlink" Target="https://docs.microsoft.com/en-us/graph/api/calendar-get?view=graph-rest-1.0&amp;tabs=http"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83.emf"/><Relationship Id="rId3" Type="http://schemas.openxmlformats.org/officeDocument/2006/relationships/image" Target="../media/image136.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71.xml"/><Relationship Id="rId1" Type="http://schemas.openxmlformats.org/officeDocument/2006/relationships/slideLayout" Target="../slideLayouts/slideLayout14.xml"/><Relationship Id="rId6" Type="http://schemas.openxmlformats.org/officeDocument/2006/relationships/image" Target="../media/image76.png"/><Relationship Id="rId11" Type="http://schemas.openxmlformats.org/officeDocument/2006/relationships/image" Target="../media/image138.png"/><Relationship Id="rId5" Type="http://schemas.openxmlformats.org/officeDocument/2006/relationships/image" Target="../media/image75.png"/><Relationship Id="rId15" Type="http://schemas.openxmlformats.org/officeDocument/2006/relationships/image" Target="../media/image85.svg"/><Relationship Id="rId10" Type="http://schemas.openxmlformats.org/officeDocument/2006/relationships/image" Target="../media/image80.emf"/><Relationship Id="rId4" Type="http://schemas.openxmlformats.org/officeDocument/2006/relationships/image" Target="../media/image74.svg"/><Relationship Id="rId9" Type="http://schemas.openxmlformats.org/officeDocument/2006/relationships/image" Target="../media/image79.svg"/><Relationship Id="rId1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48574" y="5855204"/>
            <a:ext cx="4228794" cy="431830"/>
          </a:xfrm>
        </p:spPr>
        <p:txBody>
          <a:bodyPr/>
          <a:lstStyle/>
          <a:p>
            <a:pPr marL="0" lvl="0" indent="0" algn="l">
              <a:buNone/>
            </a:pPr>
            <a:r>
              <a:rPr lang="en-US" dirty="0">
                <a:solidFill>
                  <a:schemeClr val="tx1"/>
                </a:solidFill>
              </a:rPr>
              <a:t>Cross-Industry</a:t>
            </a:r>
          </a:p>
        </p:txBody>
      </p:sp>
    </p:spTree>
    <p:extLst>
      <p:ext uri="{BB962C8B-B14F-4D97-AF65-F5344CB8AC3E}">
        <p14:creationId xmlns:p14="http://schemas.microsoft.com/office/powerpoint/2010/main" val="190914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 clicking check-in, a task module opens up and captures Babak’s current location showing it in a map format for Babak. Babak is able to toggle between WFH and in office working. Location capture gets switched off in WFH check-ins to ensure user privacy.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6" y="549456"/>
            <a:ext cx="9862240" cy="5745598"/>
          </a:xfrm>
          <a:prstGeom prst="rect">
            <a:avLst/>
          </a:prstGeom>
        </p:spPr>
      </p:pic>
    </p:spTree>
    <p:extLst>
      <p:ext uri="{BB962C8B-B14F-4D97-AF65-F5344CB8AC3E}">
        <p14:creationId xmlns:p14="http://schemas.microsoft.com/office/powerpoint/2010/main" val="695246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check-in is recorded, the app sends an adaptive card marking the check-in time for the day. It also shows the week’s check-in and check-out timing for Babak’s quick reference.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7" y="549456"/>
            <a:ext cx="9862238" cy="5745598"/>
          </a:xfrm>
          <a:prstGeom prst="rect">
            <a:avLst/>
          </a:prstGeom>
        </p:spPr>
      </p:pic>
    </p:spTree>
    <p:extLst>
      <p:ext uri="{BB962C8B-B14F-4D97-AF65-F5344CB8AC3E}">
        <p14:creationId xmlns:p14="http://schemas.microsoft.com/office/powerpoint/2010/main" val="305566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Nearing end of his shift, Babak can use the same card to perform a check-out. Check-out also captures user location and the time of check-out.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7" y="549456"/>
            <a:ext cx="9862238" cy="5745597"/>
          </a:xfrm>
          <a:prstGeom prst="rect">
            <a:avLst/>
          </a:prstGeom>
        </p:spPr>
      </p:pic>
    </p:spTree>
    <p:extLst>
      <p:ext uri="{BB962C8B-B14F-4D97-AF65-F5344CB8AC3E}">
        <p14:creationId xmlns:p14="http://schemas.microsoft.com/office/powerpoint/2010/main" val="1641158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same adaptive card gets refreshed to show the checked-out time and automatically calculates the working hours for Babak for that day.</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8" y="549456"/>
            <a:ext cx="9862236" cy="5745597"/>
          </a:xfrm>
          <a:prstGeom prst="rect">
            <a:avLst/>
          </a:prstGeom>
        </p:spPr>
      </p:pic>
    </p:spTree>
    <p:extLst>
      <p:ext uri="{BB962C8B-B14F-4D97-AF65-F5344CB8AC3E}">
        <p14:creationId xmlns:p14="http://schemas.microsoft.com/office/powerpoint/2010/main" val="3029825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As all team members check-out for the day, the team manager, Daniela Mandera is able to view the time reports in one consolidated view</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6649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Daniela’s My Info tab shows her own timesheet, check-in information on the left side. On the right pane, she is able to see the check-in timings of her team members. Daniela chooses to add an additional team member, Babak, who recently joined the firm.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8" y="549456"/>
            <a:ext cx="9862236" cy="5745596"/>
          </a:xfrm>
          <a:prstGeom prst="rect">
            <a:avLst/>
          </a:prstGeom>
        </p:spPr>
      </p:pic>
    </p:spTree>
    <p:extLst>
      <p:ext uri="{BB962C8B-B14F-4D97-AF65-F5344CB8AC3E}">
        <p14:creationId xmlns:p14="http://schemas.microsoft.com/office/powerpoint/2010/main" val="3097201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Clicking on add members, opens a task module that allows Daniela to search for a user within the organization.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8" y="549456"/>
            <a:ext cx="9862235" cy="5745596"/>
          </a:xfrm>
          <a:prstGeom prst="rect">
            <a:avLst/>
          </a:prstGeom>
        </p:spPr>
      </p:pic>
    </p:spTree>
    <p:extLst>
      <p:ext uri="{BB962C8B-B14F-4D97-AF65-F5344CB8AC3E}">
        <p14:creationId xmlns:p14="http://schemas.microsoft.com/office/powerpoint/2010/main" val="2328914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She is able to type in names of employees who should be added to her dashboard view.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8" y="549456"/>
            <a:ext cx="9862235" cy="5745595"/>
          </a:xfrm>
          <a:prstGeom prst="rect">
            <a:avLst/>
          </a:prstGeom>
        </p:spPr>
      </p:pic>
    </p:spTree>
    <p:extLst>
      <p:ext uri="{BB962C8B-B14F-4D97-AF65-F5344CB8AC3E}">
        <p14:creationId xmlns:p14="http://schemas.microsoft.com/office/powerpoint/2010/main" val="1431539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sends the add request to Babak and two other employees who newly joined her team.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9" y="549456"/>
            <a:ext cx="9862233" cy="5745595"/>
          </a:xfrm>
          <a:prstGeom prst="rect">
            <a:avLst/>
          </a:prstGeom>
        </p:spPr>
      </p:pic>
    </p:spTree>
    <p:extLst>
      <p:ext uri="{BB962C8B-B14F-4D97-AF65-F5344CB8AC3E}">
        <p14:creationId xmlns:p14="http://schemas.microsoft.com/office/powerpoint/2010/main" val="2639736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Babak receives a notification on his app informing of Daniela’s request. The card also clearly points out the information that Babak will be sharing with Daniela if he clicks on accept.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9" y="549456"/>
            <a:ext cx="9862233" cy="5745594"/>
          </a:xfrm>
          <a:prstGeom prst="rect">
            <a:avLst/>
          </a:prstGeom>
        </p:spPr>
      </p:pic>
    </p:spTree>
    <p:extLst>
      <p:ext uri="{BB962C8B-B14F-4D97-AF65-F5344CB8AC3E}">
        <p14:creationId xmlns:p14="http://schemas.microsoft.com/office/powerpoint/2010/main" val="2868010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Contents</a:t>
            </a:r>
          </a:p>
        </p:txBody>
      </p:sp>
      <p:sp>
        <p:nvSpPr>
          <p:cNvPr id="5" name="Text Placeholder 4"/>
          <p:cNvSpPr>
            <a:spLocks noGrp="1"/>
          </p:cNvSpPr>
          <p:nvPr>
            <p:ph type="body" sz="quarter" idx="14"/>
          </p:nvPr>
        </p:nvSpPr>
        <p:spPr>
          <a:xfrm>
            <a:off x="1184565" y="1284727"/>
            <a:ext cx="5381352" cy="5334874"/>
          </a:xfrm>
        </p:spPr>
        <p:txBody>
          <a:bodyPr>
            <a:noAutofit/>
          </a:bodyPr>
          <a:lstStyle/>
          <a:p>
            <a:pPr marL="228600" indent="-228600">
              <a:lnSpc>
                <a:spcPct val="150000"/>
              </a:lnSpc>
              <a:spcBef>
                <a:spcPts val="400"/>
              </a:spcBef>
              <a:buFont typeface="Arial" panose="020B0604020202020204" pitchFamily="34" charset="0"/>
              <a:buChar char="•"/>
            </a:pPr>
            <a:r>
              <a:rPr lang="en-IN" sz="2200" dirty="0">
                <a:latin typeface="Segoe UI Semibold" panose="020B0702040204020203" pitchFamily="34" charset="0"/>
                <a:cs typeface="Segoe UI Semibold" panose="020B0702040204020203" pitchFamily="34" charset="0"/>
              </a:rPr>
              <a:t>Scenarios</a:t>
            </a:r>
          </a:p>
          <a:p>
            <a:pPr marL="512763" indent="-228600">
              <a:spcBef>
                <a:spcPts val="100"/>
              </a:spcBef>
              <a:spcAft>
                <a:spcPts val="300"/>
              </a:spcAft>
              <a:buFont typeface="Segoe UI" panose="020B0502040204020203" pitchFamily="34" charset="0"/>
              <a:buChar char="–"/>
            </a:pPr>
            <a:endParaRPr lang="en-IN" sz="1600" dirty="0">
              <a:latin typeface="Segoe UI Semibold" panose="020B0702040204020203" pitchFamily="34" charset="0"/>
              <a:cs typeface="Segoe UI Semibold" panose="020B0702040204020203" pitchFamily="34" charset="0"/>
            </a:endParaRPr>
          </a:p>
          <a:p>
            <a:pPr marL="512763" indent="-228600">
              <a:spcBef>
                <a:spcPts val="100"/>
              </a:spcBef>
              <a:spcAft>
                <a:spcPts val="300"/>
              </a:spcAft>
              <a:buFont typeface="Segoe UI" panose="020B0502040204020203" pitchFamily="34" charset="0"/>
              <a:buChar char="–"/>
            </a:pPr>
            <a:r>
              <a:rPr lang="en-IN" sz="1600" dirty="0">
                <a:latin typeface="Segoe UI Semibold" panose="020B0702040204020203" pitchFamily="34" charset="0"/>
                <a:cs typeface="Segoe UI Semibold" panose="020B0702040204020203" pitchFamily="34" charset="0"/>
                <a:hlinkClick r:id="rId3" action="ppaction://hlinksldjump"/>
              </a:rPr>
              <a:t>Employee Check-in</a:t>
            </a:r>
            <a:br>
              <a:rPr lang="en-IN" sz="1600" dirty="0">
                <a:latin typeface="Segoe UI Semibold" panose="020B0702040204020203" pitchFamily="34" charset="0"/>
                <a:cs typeface="Segoe UI Semibold" panose="020B0702040204020203" pitchFamily="34" charset="0"/>
              </a:rPr>
            </a:br>
            <a:r>
              <a:rPr lang="en-IN" sz="1600" dirty="0">
                <a:latin typeface="Segoe UI Semibold" panose="020B0702040204020203" pitchFamily="34" charset="0"/>
                <a:cs typeface="Segoe UI Semibold" panose="020B0702040204020203" pitchFamily="34" charset="0"/>
              </a:rPr>
              <a:t>	</a:t>
            </a:r>
            <a:r>
              <a:rPr lang="en-IN" sz="1600" i="1" dirty="0"/>
              <a:t>Check-in with location and time for employees</a:t>
            </a:r>
          </a:p>
          <a:p>
            <a:pPr marL="512763" indent="-228600">
              <a:spcBef>
                <a:spcPts val="100"/>
              </a:spcBef>
              <a:spcAft>
                <a:spcPts val="300"/>
              </a:spcAft>
              <a:buFont typeface="Segoe UI" panose="020B0502040204020203" pitchFamily="34" charset="0"/>
              <a:buChar char="–"/>
            </a:pPr>
            <a:endParaRPr lang="en-IN" sz="1600" dirty="0">
              <a:latin typeface="Segoe UI Semibold" panose="020B0702040204020203" pitchFamily="34" charset="0"/>
              <a:cs typeface="Segoe UI Semibold" panose="020B0702040204020203" pitchFamily="34" charset="0"/>
            </a:endParaRPr>
          </a:p>
          <a:p>
            <a:pPr marL="512763" indent="-228600">
              <a:spcBef>
                <a:spcPts val="100"/>
              </a:spcBef>
              <a:spcAft>
                <a:spcPts val="300"/>
              </a:spcAft>
              <a:buFont typeface="Segoe UI" panose="020B0502040204020203" pitchFamily="34" charset="0"/>
              <a:buChar char="–"/>
            </a:pPr>
            <a:r>
              <a:rPr lang="en-IN" sz="1600" dirty="0">
                <a:latin typeface="Segoe UI Semibold" panose="020B0702040204020203" pitchFamily="34" charset="0"/>
                <a:cs typeface="Segoe UI Semibold" panose="020B0702040204020203" pitchFamily="34" charset="0"/>
                <a:hlinkClick r:id="rId4" action="ppaction://hlinksldjump"/>
              </a:rPr>
              <a:t>Meeting Manager</a:t>
            </a:r>
            <a:br>
              <a:rPr lang="en-IN" sz="1600" dirty="0">
                <a:latin typeface="Segoe UI Semibold" panose="020B0702040204020203" pitchFamily="34" charset="0"/>
                <a:cs typeface="Segoe UI Semibold" panose="020B0702040204020203" pitchFamily="34" charset="0"/>
              </a:rPr>
            </a:br>
            <a:r>
              <a:rPr lang="en-IN" sz="1600" dirty="0">
                <a:latin typeface="Segoe UI Semibold" panose="020B0702040204020203" pitchFamily="34" charset="0"/>
                <a:cs typeface="Segoe UI Semibold" panose="020B0702040204020203" pitchFamily="34" charset="0"/>
              </a:rPr>
              <a:t>	</a:t>
            </a:r>
            <a:r>
              <a:rPr lang="en-IN" sz="1600" i="1" dirty="0"/>
              <a:t>Conduct effective meetings with your teams</a:t>
            </a:r>
          </a:p>
          <a:p>
            <a:pPr marL="512763" indent="-228600">
              <a:spcBef>
                <a:spcPts val="100"/>
              </a:spcBef>
              <a:spcAft>
                <a:spcPts val="300"/>
              </a:spcAft>
              <a:buFont typeface="Segoe UI" panose="020B0502040204020203" pitchFamily="34" charset="0"/>
              <a:buChar char="–"/>
            </a:pPr>
            <a:endParaRPr lang="en-IN" sz="1600" i="1" dirty="0"/>
          </a:p>
          <a:p>
            <a:pPr marL="512763" indent="-228600">
              <a:spcBef>
                <a:spcPts val="100"/>
              </a:spcBef>
              <a:spcAft>
                <a:spcPts val="300"/>
              </a:spcAft>
              <a:buFont typeface="Segoe UI" panose="020B0502040204020203" pitchFamily="34" charset="0"/>
              <a:buChar char="–"/>
            </a:pPr>
            <a:r>
              <a:rPr lang="en-IN" sz="1600" dirty="0">
                <a:latin typeface="Segoe UI Semibold" panose="020B0702040204020203" pitchFamily="34" charset="0"/>
                <a:cs typeface="Segoe UI Semibold" panose="020B0702040204020203" pitchFamily="34" charset="0"/>
                <a:hlinkClick r:id="rId5" action="ppaction://hlinksldjump"/>
              </a:rPr>
              <a:t>Employee Onboarding</a:t>
            </a:r>
            <a:br>
              <a:rPr lang="en-IN" sz="1600" dirty="0">
                <a:latin typeface="Segoe UI Semibold" panose="020B0702040204020203" pitchFamily="34" charset="0"/>
                <a:cs typeface="Segoe UI Semibold" panose="020B0702040204020203" pitchFamily="34" charset="0"/>
              </a:rPr>
            </a:br>
            <a:r>
              <a:rPr lang="en-IN" sz="1600" i="1" dirty="0">
                <a:latin typeface="Segoe UI Semibold" panose="020B0702040204020203" pitchFamily="34" charset="0"/>
                <a:cs typeface="Segoe UI Semibold" panose="020B0702040204020203" pitchFamily="34" charset="0"/>
              </a:rPr>
              <a:t>	</a:t>
            </a:r>
            <a:r>
              <a:rPr lang="en-IN" sz="1600" i="1" dirty="0"/>
              <a:t>Enhanced Customer Support</a:t>
            </a:r>
          </a:p>
        </p:txBody>
      </p:sp>
      <p:grpSp>
        <p:nvGrpSpPr>
          <p:cNvPr id="23" name="Group 22"/>
          <p:cNvGrpSpPr/>
          <p:nvPr/>
        </p:nvGrpSpPr>
        <p:grpSpPr>
          <a:xfrm>
            <a:off x="6458776" y="1179838"/>
            <a:ext cx="4451710" cy="4087328"/>
            <a:chOff x="4153748" y="1988637"/>
            <a:chExt cx="3602904" cy="3570208"/>
          </a:xfrm>
        </p:grpSpPr>
        <p:sp>
          <p:nvSpPr>
            <p:cNvPr id="7" name="TextBox 6"/>
            <p:cNvSpPr txBox="1"/>
            <p:nvPr/>
          </p:nvSpPr>
          <p:spPr>
            <a:xfrm>
              <a:off x="4578477" y="1988637"/>
              <a:ext cx="3178175" cy="3570208"/>
            </a:xfrm>
            <a:prstGeom prst="rect">
              <a:avLst/>
            </a:prstGeom>
            <a:noFill/>
          </p:spPr>
          <p:txBody>
            <a:bodyPr vert="horz" wrap="square" lIns="91440" tIns="45720" rIns="91440" bIns="45720" rtlCol="0" anchor="ctr">
              <a:noAutofit/>
            </a:bodyPr>
            <a:lstStyle>
              <a:defPPr>
                <a:defRPr lang="en-US"/>
              </a:defPPr>
              <a:lvl1pPr marL="233363" indent="-233363">
                <a:spcBef>
                  <a:spcPts val="600"/>
                </a:spcBef>
                <a:buFont typeface="Arial" panose="020B0604020202020204" pitchFamily="34" charset="0"/>
                <a:buChar char="•"/>
                <a:defRPr sz="1800">
                  <a:solidFill>
                    <a:srgbClr val="505050"/>
                  </a:solidFill>
                  <a:ea typeface="Segoe UI" pitchFamily="34" charset="0"/>
                  <a:cs typeface="Segoe UI" pitchFamily="34" charset="0"/>
                </a:defRPr>
              </a:lvl1pPr>
            </a:lstStyle>
            <a:p>
              <a:pPr marL="0" marR="0" lvl="1" indent="0" algn="l" defTabSz="1088105" rtl="0" eaLnBrk="1" fontAlgn="auto" latinLnBrk="0" hangingPunct="1">
                <a:lnSpc>
                  <a:spcPct val="100000"/>
                </a:lnSpc>
                <a:spcBef>
                  <a:spcPts val="400"/>
                </a:spcBef>
                <a:spcAft>
                  <a:spcPts val="0"/>
                </a:spcAft>
                <a:buClr>
                  <a:srgbClr val="0072C6"/>
                </a:buClr>
                <a:buSzPct val="100000"/>
                <a:buFontTx/>
                <a:buNone/>
                <a:tabLst/>
                <a:defRPr/>
              </a:pPr>
              <a:r>
                <a:rPr kumimoji="0" lang="en-US" sz="2200" b="0" i="1"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For each scenario:</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Scenario Vision</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Primary Persona</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Scenario Storyboard</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Solution Design Best Practices</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Solution Architecture</a:t>
              </a:r>
            </a:p>
          </p:txBody>
        </p:sp>
        <p:grpSp>
          <p:nvGrpSpPr>
            <p:cNvPr id="22" name="Group 21"/>
            <p:cNvGrpSpPr/>
            <p:nvPr/>
          </p:nvGrpSpPr>
          <p:grpSpPr>
            <a:xfrm>
              <a:off x="4153748" y="2797020"/>
              <a:ext cx="275839" cy="1953445"/>
              <a:chOff x="4153748" y="2797020"/>
              <a:chExt cx="275839" cy="1953445"/>
            </a:xfrm>
          </p:grpSpPr>
          <p:sp>
            <p:nvSpPr>
              <p:cNvPr id="13" name="Left Bracket 12"/>
              <p:cNvSpPr/>
              <p:nvPr/>
            </p:nvSpPr>
            <p:spPr>
              <a:xfrm>
                <a:off x="4291668" y="2797020"/>
                <a:ext cx="137919" cy="1953445"/>
              </a:xfrm>
              <a:prstGeom prst="leftBracket">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lIns="0" rIns="0"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a:ea typeface="+mn-ea"/>
                  <a:cs typeface="+mn-cs"/>
                </a:endParaRPr>
              </a:p>
            </p:txBody>
          </p:sp>
          <p:grpSp>
            <p:nvGrpSpPr>
              <p:cNvPr id="14" name="Group 13"/>
              <p:cNvGrpSpPr/>
              <p:nvPr/>
            </p:nvGrpSpPr>
            <p:grpSpPr>
              <a:xfrm rot="5400000" flipH="1">
                <a:off x="4153746" y="3678753"/>
                <a:ext cx="275842" cy="275838"/>
                <a:chOff x="3676651" y="-638174"/>
                <a:chExt cx="247650" cy="247650"/>
              </a:xfrm>
              <a:effectLst/>
            </p:grpSpPr>
            <p:sp>
              <p:nvSpPr>
                <p:cNvPr id="15" name="Oval 14"/>
                <p:cNvSpPr/>
                <p:nvPr/>
              </p:nvSpPr>
              <p:spPr>
                <a:xfrm>
                  <a:off x="3676651" y="-638174"/>
                  <a:ext cx="247650" cy="247650"/>
                </a:xfrm>
                <a:prstGeom prst="ellipse">
                  <a:avLst/>
                </a:prstGeom>
                <a:solidFill>
                  <a:schemeClr val="tx2"/>
                </a:solidFill>
                <a:ln w="12700">
                  <a:solidFill>
                    <a:schemeClr val="bg1"/>
                  </a:solidFill>
                </a:ln>
                <a:effectLst/>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grpSp>
              <p:nvGrpSpPr>
                <p:cNvPr id="16" name="Group 15"/>
                <p:cNvGrpSpPr/>
                <p:nvPr/>
              </p:nvGrpSpPr>
              <p:grpSpPr>
                <a:xfrm>
                  <a:off x="3737720" y="-596214"/>
                  <a:ext cx="125525" cy="163729"/>
                  <a:chOff x="2624724" y="-933452"/>
                  <a:chExt cx="289928" cy="378170"/>
                </a:xfrm>
                <a:solidFill>
                  <a:schemeClr val="bg1"/>
                </a:solidFill>
              </p:grpSpPr>
              <p:sp>
                <p:nvSpPr>
                  <p:cNvPr id="17" name="Rectangle 16"/>
                  <p:cNvSpPr/>
                  <p:nvPr/>
                </p:nvSpPr>
                <p:spPr>
                  <a:xfrm>
                    <a:off x="2713628" y="-933452"/>
                    <a:ext cx="112098" cy="295273"/>
                  </a:xfrm>
                  <a:prstGeom prst="rect">
                    <a:avLst/>
                  </a:prstGeom>
                  <a:grpFill/>
                  <a:ln>
                    <a:noFill/>
                  </a:ln>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sp>
                <p:nvSpPr>
                  <p:cNvPr id="18" name="Chevron 17"/>
                  <p:cNvSpPr/>
                  <p:nvPr/>
                </p:nvSpPr>
                <p:spPr>
                  <a:xfrm rot="5400000">
                    <a:off x="2642809" y="-827125"/>
                    <a:ext cx="253758" cy="289928"/>
                  </a:xfrm>
                  <a:prstGeom prst="chevron">
                    <a:avLst>
                      <a:gd name="adj" fmla="val 59856"/>
                    </a:avLst>
                  </a:prstGeom>
                  <a:grpFill/>
                  <a:ln>
                    <a:noFill/>
                  </a:ln>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grpSp>
          </p:grpSp>
        </p:grpSp>
      </p:grpSp>
    </p:spTree>
    <p:extLst>
      <p:ext uri="{BB962C8B-B14F-4D97-AF65-F5344CB8AC3E}">
        <p14:creationId xmlns:p14="http://schemas.microsoft.com/office/powerpoint/2010/main" val="2762958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Babak accepts the request, his check-in and check-out information gets added to Daniela’s view. Daniela has the option to view the information at different levels of aggregation – day, week or month.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50" y="549456"/>
            <a:ext cx="9862231" cy="5745594"/>
          </a:xfrm>
          <a:prstGeom prst="rect">
            <a:avLst/>
          </a:prstGeom>
        </p:spPr>
      </p:pic>
    </p:spTree>
    <p:extLst>
      <p:ext uri="{BB962C8B-B14F-4D97-AF65-F5344CB8AC3E}">
        <p14:creationId xmlns:p14="http://schemas.microsoft.com/office/powerpoint/2010/main" val="1755364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3139321"/>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u="sng" dirty="0">
                <a:solidFill>
                  <a:schemeClr val="dk1"/>
                </a:solidFill>
                <a:hlinkClick r:id="rId3"/>
              </a:rPr>
              <a:t>Personal Scoped App</a:t>
            </a:r>
            <a:r>
              <a:rPr lang="en-IN" sz="1200" b="1" dirty="0">
                <a:solidFill>
                  <a:schemeClr val="dk1"/>
                </a:solidFill>
                <a:hlinkClick r:id="rId3"/>
              </a:rPr>
              <a:t> </a:t>
            </a:r>
            <a:r>
              <a:rPr lang="en-IN" sz="1200" dirty="0">
                <a:solidFill>
                  <a:schemeClr val="dk1"/>
                </a:solidFill>
              </a:rPr>
              <a:t>The app is completely personal scoped because marking check-in information, absence are private information between employee and possibly the manager. There is no team collaboration required here</a:t>
            </a:r>
          </a:p>
          <a:p>
            <a:pPr marL="536575" lvl="2" indent="-285750">
              <a:spcAft>
                <a:spcPts val="1200"/>
              </a:spcAft>
              <a:buFont typeface="Courier New" panose="02070309020205020404" pitchFamily="49" charset="0"/>
              <a:buChar char="o"/>
            </a:pPr>
            <a:r>
              <a:rPr lang="en-IN" sz="1200" dirty="0">
                <a:solidFill>
                  <a:schemeClr val="dk1"/>
                </a:solidFill>
              </a:rPr>
              <a:t>Personal Tab – Personal tab is mainly used for providing dashboard view of check-in / check-out information and to perform preliminary analysis, cycle through dates</a:t>
            </a:r>
          </a:p>
          <a:p>
            <a:pPr marL="536575" lvl="2" indent="-285750">
              <a:spcAft>
                <a:spcPts val="1200"/>
              </a:spcAft>
              <a:buFont typeface="Courier New" panose="02070309020205020404" pitchFamily="49" charset="0"/>
              <a:buChar char="o"/>
            </a:pPr>
            <a:r>
              <a:rPr lang="en-IN" sz="1200" dirty="0">
                <a:solidFill>
                  <a:schemeClr val="dk1"/>
                </a:solidFill>
              </a:rPr>
              <a:t>Personal Bot – Personal bot handles the heavy lifting of capturing check-ins. Bot serves the purpose well as it comes with added benefit of nudging employees at scheduled time to take action</a:t>
            </a:r>
          </a:p>
          <a:p>
            <a:pPr marL="265113" lvl="1" indent="-171450">
              <a:spcAft>
                <a:spcPts val="1200"/>
              </a:spcAft>
              <a:buFont typeface="Arial" panose="020B0604020202020204" pitchFamily="34" charset="0"/>
              <a:buChar char="•"/>
            </a:pPr>
            <a:r>
              <a:rPr lang="en-IN" sz="1200" b="1" dirty="0">
                <a:solidFill>
                  <a:schemeClr val="dk1"/>
                </a:solidFill>
                <a:hlinkClick r:id="rId4"/>
              </a:rPr>
              <a:t>Task Modules </a:t>
            </a:r>
            <a:r>
              <a:rPr lang="en-IN" sz="1200" dirty="0">
                <a:solidFill>
                  <a:schemeClr val="dk1"/>
                </a:solidFill>
              </a:rPr>
              <a:t>are used for the actual part of check-in primarily due to the map / location feature. Capturing location is possible via task modules / tabs only. Having an interactive map is also feasible in a task module which allows for embedding an iframe. </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062103"/>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dirty="0">
                <a:solidFill>
                  <a:schemeClr val="dk1"/>
                </a:solidFill>
              </a:rPr>
              <a:t>The app uses Adaptive cards for displaying persistent messages only and not intermediary steps. The adaptive card shows the checked-in and checked-out timing as a persistent info and not intermediary steps of marking check-in</a:t>
            </a:r>
          </a:p>
          <a:p>
            <a:pPr marL="265113" lvl="1" indent="-171450">
              <a:spcAft>
                <a:spcPts val="1200"/>
              </a:spcAft>
              <a:buFont typeface="Arial" panose="020B0604020202020204" pitchFamily="34" charset="0"/>
              <a:buChar char="•"/>
            </a:pPr>
            <a:r>
              <a:rPr lang="en-IN" sz="1200" b="1" dirty="0">
                <a:solidFill>
                  <a:schemeClr val="dk1"/>
                </a:solidFill>
                <a:hlinkClick r:id="rId5"/>
              </a:rPr>
              <a:t>Card refreshes</a:t>
            </a:r>
            <a:r>
              <a:rPr lang="en-IN" sz="1200" b="1" dirty="0">
                <a:solidFill>
                  <a:schemeClr val="dk1"/>
                </a:solidFill>
              </a:rPr>
              <a:t> </a:t>
            </a:r>
            <a:r>
              <a:rPr lang="en-IN" sz="1200" dirty="0">
                <a:solidFill>
                  <a:schemeClr val="dk1"/>
                </a:solidFill>
              </a:rPr>
              <a:t>are used to update the card status instead of sending multiple different cards about the same request. This ensures that readability is easier, and app does not spam with multiple cards for updates. </a:t>
            </a:r>
          </a:p>
          <a:p>
            <a:pPr marL="265113" lvl="1" indent="-171450">
              <a:spcAft>
                <a:spcPts val="1200"/>
              </a:spcAft>
              <a:buFont typeface="Arial" panose="020B0604020202020204" pitchFamily="34" charset="0"/>
              <a:buChar char="•"/>
            </a:pPr>
            <a:r>
              <a:rPr lang="en-IN" sz="1200" b="1" dirty="0">
                <a:solidFill>
                  <a:schemeClr val="dk1"/>
                </a:solidFill>
                <a:hlinkClick r:id="rId6"/>
              </a:rPr>
              <a:t>Proactive Messages</a:t>
            </a:r>
            <a:r>
              <a:rPr lang="en-IN" sz="1200" b="1" dirty="0">
                <a:solidFill>
                  <a:schemeClr val="dk1"/>
                </a:solidFill>
              </a:rPr>
              <a:t> </a:t>
            </a:r>
            <a:r>
              <a:rPr lang="en-IN" sz="1200" dirty="0">
                <a:solidFill>
                  <a:schemeClr val="dk1"/>
                </a:solidFill>
              </a:rPr>
              <a:t>are sent at the start and end of each day to remind employees to perform a check-in</a:t>
            </a:r>
            <a:endParaRPr lang="en-IN" sz="1200" b="1" dirty="0">
              <a:solidFill>
                <a:schemeClr val="dk1"/>
              </a:solidFill>
            </a:endParaRP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3246DF-44EE-4A01-AFD6-18C9E17F3F0F}"/>
              </a:ext>
            </a:extLst>
          </p:cNvPr>
          <p:cNvGrpSpPr/>
          <p:nvPr/>
        </p:nvGrpSpPr>
        <p:grpSpPr>
          <a:xfrm>
            <a:off x="381694" y="5905084"/>
            <a:ext cx="11470221" cy="754654"/>
            <a:chOff x="426422" y="5881966"/>
            <a:chExt cx="11470221" cy="754654"/>
          </a:xfrm>
        </p:grpSpPr>
        <p:sp>
          <p:nvSpPr>
            <p:cNvPr id="3" name="Rectangle 2">
              <a:extLst>
                <a:ext uri="{FF2B5EF4-FFF2-40B4-BE49-F238E27FC236}">
                  <a16:creationId xmlns:a16="http://schemas.microsoft.com/office/drawing/2014/main" id="{8654143E-94A4-496B-A9BD-A4B300CC62C6}"/>
                </a:ext>
              </a:extLst>
            </p:cNvPr>
            <p:cNvSpPr/>
            <p:nvPr/>
          </p:nvSpPr>
          <p:spPr bwMode="auto">
            <a:xfrm>
              <a:off x="471152" y="5991602"/>
              <a:ext cx="11425491" cy="645018"/>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4D2F3A2-2F05-4033-8D9E-75903BF3BDFC}"/>
                </a:ext>
              </a:extLst>
            </p:cNvPr>
            <p:cNvSpPr txBox="1"/>
            <p:nvPr/>
          </p:nvSpPr>
          <p:spPr>
            <a:xfrm>
              <a:off x="5380384" y="5881966"/>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dirty="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dirty="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6649C01A-1296-4825-9573-6F2965621286}"/>
                </a:ext>
              </a:extLst>
            </p:cNvPr>
            <p:cNvSpPr txBox="1"/>
            <p:nvPr/>
          </p:nvSpPr>
          <p:spPr>
            <a:xfrm>
              <a:off x="426422" y="6066632"/>
              <a:ext cx="11425491" cy="538609"/>
            </a:xfrm>
            <a:prstGeom prst="rect">
              <a:avLst/>
            </a:prstGeom>
            <a:noFill/>
          </p:spPr>
          <p:txBody>
            <a:bodyPr wrap="square">
              <a:spAutoFit/>
            </a:bodyPr>
            <a:lstStyle/>
            <a:p>
              <a:pPr marL="265113" lvl="1" indent="-171450">
                <a:spcAft>
                  <a:spcPts val="600"/>
                </a:spcAft>
                <a:buFont typeface="Arial" panose="020B0604020202020204" pitchFamily="34" charset="0"/>
                <a:buChar char="•"/>
              </a:pPr>
              <a:r>
                <a:rPr lang="en-IN" sz="1200" dirty="0">
                  <a:solidFill>
                    <a:schemeClr val="dk1"/>
                  </a:solidFill>
                </a:rPr>
                <a:t>The app uses </a:t>
              </a:r>
              <a:r>
                <a:rPr lang="en-IN" sz="1200" dirty="0">
                  <a:solidFill>
                    <a:schemeClr val="dk1"/>
                  </a:solidFill>
                  <a:hlinkClick r:id="rId7"/>
                </a:rPr>
                <a:t>Get Photo </a:t>
              </a:r>
              <a:r>
                <a:rPr lang="en-IN" sz="1200" dirty="0">
                  <a:solidFill>
                    <a:schemeClr val="dk1"/>
                  </a:solidFill>
                </a:rPr>
                <a:t>Graph API to capture the profile pictures of users from AAD Profile</a:t>
              </a:r>
            </a:p>
            <a:p>
              <a:pPr marL="265113" lvl="1" indent="-171450">
                <a:spcAft>
                  <a:spcPts val="600"/>
                </a:spcAft>
                <a:buFont typeface="Arial" panose="020B0604020202020204" pitchFamily="34" charset="0"/>
                <a:buChar char="•"/>
              </a:pPr>
              <a:r>
                <a:rPr lang="en-IN" sz="1200" dirty="0">
                  <a:solidFill>
                    <a:schemeClr val="dk1"/>
                  </a:solidFill>
                </a:rPr>
                <a:t>In order to fetch the employees to be added to team, app leverages the </a:t>
              </a:r>
              <a:r>
                <a:rPr lang="en-IN" sz="1200" dirty="0">
                  <a:solidFill>
                    <a:schemeClr val="dk1"/>
                  </a:solidFill>
                  <a:hlinkClick r:id="rId8"/>
                </a:rPr>
                <a:t>people picker </a:t>
              </a:r>
              <a:r>
                <a:rPr lang="en-IN" sz="1200" dirty="0">
                  <a:solidFill>
                    <a:schemeClr val="dk1"/>
                  </a:solidFill>
                </a:rPr>
                <a:t>component</a:t>
              </a:r>
            </a:p>
          </p:txBody>
        </p:sp>
      </p:grpSp>
      <p:sp>
        <p:nvSpPr>
          <p:cNvPr id="2" name="Title 8">
            <a:extLst>
              <a:ext uri="{FF2B5EF4-FFF2-40B4-BE49-F238E27FC236}">
                <a16:creationId xmlns:a16="http://schemas.microsoft.com/office/drawing/2014/main" id="{7BF2B5B4-C997-4338-8CA0-9F12689BD97E}"/>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spTree>
    <p:extLst>
      <p:ext uri="{BB962C8B-B14F-4D97-AF65-F5344CB8AC3E}">
        <p14:creationId xmlns:p14="http://schemas.microsoft.com/office/powerpoint/2010/main" val="4132087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Solution Architecture</a:t>
            </a:r>
          </a:p>
        </p:txBody>
      </p:sp>
      <p:sp>
        <p:nvSpPr>
          <p:cNvPr id="2" name="Title 8">
            <a:extLst>
              <a:ext uri="{FF2B5EF4-FFF2-40B4-BE49-F238E27FC236}">
                <a16:creationId xmlns:a16="http://schemas.microsoft.com/office/drawing/2014/main" id="{3CD4B304-BF73-4EFD-9981-6B1BDFEE941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grpSp>
        <p:nvGrpSpPr>
          <p:cNvPr id="3" name="Group 2">
            <a:extLst>
              <a:ext uri="{FF2B5EF4-FFF2-40B4-BE49-F238E27FC236}">
                <a16:creationId xmlns:a16="http://schemas.microsoft.com/office/drawing/2014/main" id="{A884E76A-84FA-432A-A629-B744F74D69E3}"/>
              </a:ext>
            </a:extLst>
          </p:cNvPr>
          <p:cNvGrpSpPr/>
          <p:nvPr/>
        </p:nvGrpSpPr>
        <p:grpSpPr>
          <a:xfrm>
            <a:off x="470293" y="1299713"/>
            <a:ext cx="10543892" cy="4765201"/>
            <a:chOff x="470293" y="1299713"/>
            <a:chExt cx="10543892" cy="4765201"/>
          </a:xfrm>
        </p:grpSpPr>
        <p:sp>
          <p:nvSpPr>
            <p:cNvPr id="172" name="Rectangle 171">
              <a:extLst>
                <a:ext uri="{FF2B5EF4-FFF2-40B4-BE49-F238E27FC236}">
                  <a16:creationId xmlns:a16="http://schemas.microsoft.com/office/drawing/2014/main" id="{B91E9EA9-F3B0-4946-9F47-8007D1858BC7}"/>
                </a:ext>
              </a:extLst>
            </p:cNvPr>
            <p:cNvSpPr/>
            <p:nvPr/>
          </p:nvSpPr>
          <p:spPr bwMode="auto">
            <a:xfrm>
              <a:off x="9417601" y="2490253"/>
              <a:ext cx="1596584" cy="3261268"/>
            </a:xfrm>
            <a:prstGeom prst="rect">
              <a:avLst/>
            </a:prstGeom>
            <a:solidFill>
              <a:schemeClr val="bg1">
                <a:lumMod val="9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descr="User">
              <a:extLst>
                <a:ext uri="{FF2B5EF4-FFF2-40B4-BE49-F238E27FC236}">
                  <a16:creationId xmlns:a16="http://schemas.microsoft.com/office/drawing/2014/main" id="{7B0D1248-28B7-4CCE-8453-316C8D8EE01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7755" y="3238447"/>
              <a:ext cx="516155" cy="516155"/>
            </a:xfrm>
            <a:prstGeom prst="rect">
              <a:avLst/>
            </a:prstGeom>
          </p:spPr>
        </p:pic>
        <p:pic>
          <p:nvPicPr>
            <p:cNvPr id="15" name="Picture 14">
              <a:extLst>
                <a:ext uri="{FF2B5EF4-FFF2-40B4-BE49-F238E27FC236}">
                  <a16:creationId xmlns:a16="http://schemas.microsoft.com/office/drawing/2014/main" id="{833D6DF6-3027-462A-B305-1E0D64B8B60F}"/>
                </a:ext>
              </a:extLst>
            </p:cNvPr>
            <p:cNvPicPr>
              <a:picLocks noChangeAspect="1"/>
            </p:cNvPicPr>
            <p:nvPr/>
          </p:nvPicPr>
          <p:blipFill>
            <a:blip r:embed="rId5"/>
            <a:stretch>
              <a:fillRect/>
            </a:stretch>
          </p:blipFill>
          <p:spPr>
            <a:xfrm>
              <a:off x="1776509" y="3260780"/>
              <a:ext cx="523875" cy="471488"/>
            </a:xfrm>
            <a:prstGeom prst="rect">
              <a:avLst/>
            </a:prstGeom>
          </p:spPr>
        </p:pic>
        <p:sp>
          <p:nvSpPr>
            <p:cNvPr id="25" name="TextBox 24">
              <a:extLst>
                <a:ext uri="{FF2B5EF4-FFF2-40B4-BE49-F238E27FC236}">
                  <a16:creationId xmlns:a16="http://schemas.microsoft.com/office/drawing/2014/main" id="{899FD667-0E68-415B-AFE9-EBC3FA7C2AE2}"/>
                </a:ext>
              </a:extLst>
            </p:cNvPr>
            <p:cNvSpPr txBox="1"/>
            <p:nvPr/>
          </p:nvSpPr>
          <p:spPr>
            <a:xfrm>
              <a:off x="470293" y="3740942"/>
              <a:ext cx="733974" cy="238902"/>
            </a:xfrm>
            <a:prstGeom prst="rect">
              <a:avLst/>
            </a:prstGeom>
            <a:noFill/>
          </p:spPr>
          <p:txBody>
            <a:bodyPr wrap="none" lIns="36000" tIns="36000" rIns="36000" bIns="36000" rtlCol="0">
              <a:spAutoFit/>
            </a:bodyPr>
            <a:lstStyle/>
            <a:p>
              <a:pPr>
                <a:lnSpc>
                  <a:spcPct val="90000"/>
                </a:lnSpc>
                <a:spcAft>
                  <a:spcPts val="200"/>
                </a:spcAft>
              </a:pPr>
              <a:r>
                <a:rPr lang="en-IN" sz="1200" dirty="0">
                  <a:gradFill>
                    <a:gsLst>
                      <a:gs pos="2917">
                        <a:schemeClr val="tx1"/>
                      </a:gs>
                      <a:gs pos="30000">
                        <a:schemeClr val="tx1"/>
                      </a:gs>
                    </a:gsLst>
                    <a:lin ang="5400000" scaled="0"/>
                  </a:gradFill>
                </a:rPr>
                <a:t>Employee</a:t>
              </a:r>
            </a:p>
          </p:txBody>
        </p:sp>
        <p:cxnSp>
          <p:nvCxnSpPr>
            <p:cNvPr id="31" name="Straight Arrow Connector 30">
              <a:extLst>
                <a:ext uri="{FF2B5EF4-FFF2-40B4-BE49-F238E27FC236}">
                  <a16:creationId xmlns:a16="http://schemas.microsoft.com/office/drawing/2014/main" id="{DA373C41-1847-47D6-8348-72627B443C6E}"/>
                </a:ext>
              </a:extLst>
            </p:cNvPr>
            <p:cNvCxnSpPr>
              <a:cxnSpLocks/>
              <a:stCxn id="14" idx="3"/>
              <a:endCxn id="15" idx="1"/>
            </p:cNvCxnSpPr>
            <p:nvPr/>
          </p:nvCxnSpPr>
          <p:spPr>
            <a:xfrm flipV="1">
              <a:off x="1083910" y="3496524"/>
              <a:ext cx="692599"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D98A415-10C2-412F-909A-19BDA9E97940}"/>
                </a:ext>
              </a:extLst>
            </p:cNvPr>
            <p:cNvSpPr txBox="1"/>
            <p:nvPr/>
          </p:nvSpPr>
          <p:spPr>
            <a:xfrm>
              <a:off x="1647323" y="3740942"/>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pic>
          <p:nvPicPr>
            <p:cNvPr id="16" name="Picture 15">
              <a:extLst>
                <a:ext uri="{FF2B5EF4-FFF2-40B4-BE49-F238E27FC236}">
                  <a16:creationId xmlns:a16="http://schemas.microsoft.com/office/drawing/2014/main" id="{34D63925-B188-4704-83A9-387C70AF57D1}"/>
                </a:ext>
              </a:extLst>
            </p:cNvPr>
            <p:cNvPicPr>
              <a:picLocks noChangeAspect="1"/>
            </p:cNvPicPr>
            <p:nvPr/>
          </p:nvPicPr>
          <p:blipFill>
            <a:blip r:embed="rId6"/>
            <a:stretch>
              <a:fillRect/>
            </a:stretch>
          </p:blipFill>
          <p:spPr>
            <a:xfrm>
              <a:off x="3970406" y="3208169"/>
              <a:ext cx="554182" cy="554182"/>
            </a:xfrm>
            <a:prstGeom prst="rect">
              <a:avLst/>
            </a:prstGeom>
          </p:spPr>
        </p:pic>
        <p:pic>
          <p:nvPicPr>
            <p:cNvPr id="17" name="Picture 16">
              <a:extLst>
                <a:ext uri="{FF2B5EF4-FFF2-40B4-BE49-F238E27FC236}">
                  <a16:creationId xmlns:a16="http://schemas.microsoft.com/office/drawing/2014/main" id="{8B208BA0-C201-4B68-895A-A9ACB19842B2}"/>
                </a:ext>
              </a:extLst>
            </p:cNvPr>
            <p:cNvPicPr>
              <a:picLocks noChangeAspect="1"/>
            </p:cNvPicPr>
            <p:nvPr/>
          </p:nvPicPr>
          <p:blipFill>
            <a:blip r:embed="rId7"/>
            <a:stretch>
              <a:fillRect/>
            </a:stretch>
          </p:blipFill>
          <p:spPr>
            <a:xfrm>
              <a:off x="6917730" y="3184292"/>
              <a:ext cx="600075" cy="581025"/>
            </a:xfrm>
            <a:prstGeom prst="rect">
              <a:avLst/>
            </a:prstGeom>
          </p:spPr>
        </p:pic>
        <p:sp>
          <p:nvSpPr>
            <p:cNvPr id="20" name="TextBox 19">
              <a:extLst>
                <a:ext uri="{FF2B5EF4-FFF2-40B4-BE49-F238E27FC236}">
                  <a16:creationId xmlns:a16="http://schemas.microsoft.com/office/drawing/2014/main" id="{14BB7C65-D3A5-4679-BE1F-EE3378330CCA}"/>
                </a:ext>
              </a:extLst>
            </p:cNvPr>
            <p:cNvSpPr txBox="1"/>
            <p:nvPr/>
          </p:nvSpPr>
          <p:spPr>
            <a:xfrm>
              <a:off x="6639885" y="3631952"/>
              <a:ext cx="1172179" cy="653512"/>
            </a:xfrm>
            <a:prstGeom prst="rect">
              <a:avLst/>
            </a:prstGeom>
            <a:noFill/>
          </p:spPr>
          <p:txBody>
            <a:bodyPr wrap="none" lIns="182880" tIns="146304" rIns="182880" bIns="146304"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Check-in</a:t>
              </a:r>
            </a:p>
            <a:p>
              <a:pPr algn="ctr">
                <a:lnSpc>
                  <a:spcPct val="90000"/>
                </a:lnSpc>
                <a:spcAft>
                  <a:spcPts val="200"/>
                </a:spcAft>
              </a:pPr>
              <a:r>
                <a:rPr lang="en-IN" sz="1200" dirty="0">
                  <a:gradFill>
                    <a:gsLst>
                      <a:gs pos="2917">
                        <a:schemeClr val="tx1"/>
                      </a:gs>
                      <a:gs pos="30000">
                        <a:schemeClr val="tx1"/>
                      </a:gs>
                    </a:gsLst>
                    <a:lin ang="5400000" scaled="0"/>
                  </a:gradFill>
                </a:rPr>
                <a:t>App Service</a:t>
              </a:r>
            </a:p>
          </p:txBody>
        </p:sp>
        <p:sp>
          <p:nvSpPr>
            <p:cNvPr id="21" name="Rectangle 20">
              <a:extLst>
                <a:ext uri="{FF2B5EF4-FFF2-40B4-BE49-F238E27FC236}">
                  <a16:creationId xmlns:a16="http://schemas.microsoft.com/office/drawing/2014/main" id="{2B8D989B-DB65-455A-8B97-814BF64781A4}"/>
                </a:ext>
              </a:extLst>
            </p:cNvPr>
            <p:cNvSpPr/>
            <p:nvPr/>
          </p:nvSpPr>
          <p:spPr bwMode="auto">
            <a:xfrm>
              <a:off x="3526348" y="1747846"/>
              <a:ext cx="4464109"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88225392-F58D-4F70-9AB3-EC2789EC1CB3}"/>
                </a:ext>
              </a:extLst>
            </p:cNvPr>
            <p:cNvSpPr txBox="1"/>
            <p:nvPr/>
          </p:nvSpPr>
          <p:spPr>
            <a:xfrm>
              <a:off x="3559643" y="3722280"/>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Bot Registration</a:t>
              </a:r>
            </a:p>
          </p:txBody>
        </p:sp>
        <p:cxnSp>
          <p:nvCxnSpPr>
            <p:cNvPr id="27" name="Straight Arrow Connector 26">
              <a:extLst>
                <a:ext uri="{FF2B5EF4-FFF2-40B4-BE49-F238E27FC236}">
                  <a16:creationId xmlns:a16="http://schemas.microsoft.com/office/drawing/2014/main" id="{DE80D95C-C286-4D51-8054-13CA809E20E9}"/>
                </a:ext>
              </a:extLst>
            </p:cNvPr>
            <p:cNvCxnSpPr>
              <a:cxnSpLocks/>
              <a:endCxn id="17" idx="1"/>
            </p:cNvCxnSpPr>
            <p:nvPr/>
          </p:nvCxnSpPr>
          <p:spPr>
            <a:xfrm flipV="1">
              <a:off x="4674428" y="3474805"/>
              <a:ext cx="2243302" cy="2116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DCCEFAF-F9AE-4B87-8CEB-1659B48FBCA5}"/>
                </a:ext>
              </a:extLst>
            </p:cNvPr>
            <p:cNvCxnSpPr>
              <a:cxnSpLocks/>
              <a:stCxn id="84" idx="0"/>
            </p:cNvCxnSpPr>
            <p:nvPr/>
          </p:nvCxnSpPr>
          <p:spPr>
            <a:xfrm flipV="1">
              <a:off x="7197446" y="4222661"/>
              <a:ext cx="4060" cy="106308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E30F1D-2210-4D4A-87A4-D885D96B3D29}"/>
                </a:ext>
              </a:extLst>
            </p:cNvPr>
            <p:cNvSpPr txBox="1"/>
            <p:nvPr/>
          </p:nvSpPr>
          <p:spPr>
            <a:xfrm>
              <a:off x="6683516" y="4501101"/>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check-in time info</a:t>
              </a:r>
            </a:p>
          </p:txBody>
        </p:sp>
        <p:pic>
          <p:nvPicPr>
            <p:cNvPr id="36" name="Graphic 35" descr="Cloud">
              <a:extLst>
                <a:ext uri="{FF2B5EF4-FFF2-40B4-BE49-F238E27FC236}">
                  <a16:creationId xmlns:a16="http://schemas.microsoft.com/office/drawing/2014/main" id="{E574CF86-58FB-4C95-9056-82DFF57CC97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277966" y="1299713"/>
              <a:ext cx="755703" cy="755703"/>
            </a:xfrm>
            <a:prstGeom prst="rect">
              <a:avLst/>
            </a:prstGeom>
          </p:spPr>
        </p:pic>
        <p:sp>
          <p:nvSpPr>
            <p:cNvPr id="37" name="TextBox 36">
              <a:extLst>
                <a:ext uri="{FF2B5EF4-FFF2-40B4-BE49-F238E27FC236}">
                  <a16:creationId xmlns:a16="http://schemas.microsoft.com/office/drawing/2014/main" id="{DDDA0424-9572-408A-823F-EE57CE1A351B}"/>
                </a:ext>
              </a:extLst>
            </p:cNvPr>
            <p:cNvSpPr txBox="1"/>
            <p:nvPr/>
          </p:nvSpPr>
          <p:spPr>
            <a:xfrm>
              <a:off x="2837388" y="1800617"/>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84" name="Picture 83">
              <a:extLst>
                <a:ext uri="{FF2B5EF4-FFF2-40B4-BE49-F238E27FC236}">
                  <a16:creationId xmlns:a16="http://schemas.microsoft.com/office/drawing/2014/main" id="{DD58F312-8695-4CAE-8732-2684891BEB2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6857975" y="5285741"/>
              <a:ext cx="678942" cy="567798"/>
            </a:xfrm>
            <a:prstGeom prst="rect">
              <a:avLst/>
            </a:prstGeom>
          </p:spPr>
        </p:pic>
        <p:cxnSp>
          <p:nvCxnSpPr>
            <p:cNvPr id="29" name="Straight Arrow Connector 28">
              <a:extLst>
                <a:ext uri="{FF2B5EF4-FFF2-40B4-BE49-F238E27FC236}">
                  <a16:creationId xmlns:a16="http://schemas.microsoft.com/office/drawing/2014/main" id="{37556E10-8EE7-47A3-A55C-04AB4759FFE3}"/>
                </a:ext>
              </a:extLst>
            </p:cNvPr>
            <p:cNvCxnSpPr>
              <a:cxnSpLocks/>
              <a:stCxn id="15" idx="3"/>
              <a:endCxn id="16" idx="1"/>
            </p:cNvCxnSpPr>
            <p:nvPr/>
          </p:nvCxnSpPr>
          <p:spPr>
            <a:xfrm flipV="1">
              <a:off x="2300384" y="3485260"/>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CB11297-813A-43AD-A366-3BCEBC036E25}"/>
                </a:ext>
              </a:extLst>
            </p:cNvPr>
            <p:cNvSpPr txBox="1"/>
            <p:nvPr/>
          </p:nvSpPr>
          <p:spPr>
            <a:xfrm>
              <a:off x="2646023" y="3349583"/>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ME</a:t>
              </a:r>
            </a:p>
          </p:txBody>
        </p:sp>
        <p:pic>
          <p:nvPicPr>
            <p:cNvPr id="129" name="Graphic 128" descr="Database">
              <a:extLst>
                <a:ext uri="{FF2B5EF4-FFF2-40B4-BE49-F238E27FC236}">
                  <a16:creationId xmlns:a16="http://schemas.microsoft.com/office/drawing/2014/main" id="{ECD7518C-107C-4B2F-98D0-82E37484E01F}"/>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962580" y="2876964"/>
              <a:ext cx="567152" cy="567152"/>
            </a:xfrm>
            <a:prstGeom prst="rect">
              <a:avLst/>
            </a:prstGeom>
          </p:spPr>
        </p:pic>
        <p:sp>
          <p:nvSpPr>
            <p:cNvPr id="130" name="TextBox 129">
              <a:extLst>
                <a:ext uri="{FF2B5EF4-FFF2-40B4-BE49-F238E27FC236}">
                  <a16:creationId xmlns:a16="http://schemas.microsoft.com/office/drawing/2014/main" id="{F199F034-E62E-4CFA-B0B9-A7BD4DF95539}"/>
                </a:ext>
              </a:extLst>
            </p:cNvPr>
            <p:cNvSpPr txBox="1"/>
            <p:nvPr/>
          </p:nvSpPr>
          <p:spPr>
            <a:xfrm>
              <a:off x="9763778" y="3450176"/>
              <a:ext cx="916032" cy="363552"/>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1050" dirty="0"/>
                <a:t>Employee Database</a:t>
              </a:r>
            </a:p>
          </p:txBody>
        </p:sp>
        <p:cxnSp>
          <p:nvCxnSpPr>
            <p:cNvPr id="131" name="Straight Arrow Connector 130">
              <a:extLst>
                <a:ext uri="{FF2B5EF4-FFF2-40B4-BE49-F238E27FC236}">
                  <a16:creationId xmlns:a16="http://schemas.microsoft.com/office/drawing/2014/main" id="{C1A238B4-3F68-4975-A06D-D64965C51BC5}"/>
                </a:ext>
              </a:extLst>
            </p:cNvPr>
            <p:cNvCxnSpPr>
              <a:cxnSpLocks/>
              <a:stCxn id="17" idx="3"/>
            </p:cNvCxnSpPr>
            <p:nvPr/>
          </p:nvCxnSpPr>
          <p:spPr>
            <a:xfrm flipV="1">
              <a:off x="7517805" y="3474804"/>
              <a:ext cx="2052915"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52FB7046-D373-4E17-A8B9-9C25409EB77A}"/>
                </a:ext>
              </a:extLst>
            </p:cNvPr>
            <p:cNvSpPr txBox="1"/>
            <p:nvPr/>
          </p:nvSpPr>
          <p:spPr>
            <a:xfrm>
              <a:off x="9429519" y="2126536"/>
              <a:ext cx="1584666" cy="461665"/>
            </a:xfrm>
            <a:prstGeom prst="rect">
              <a:avLst/>
            </a:prstGeom>
            <a:noFill/>
          </p:spPr>
          <p:txBody>
            <a:bodyPr wrap="none" lIns="182880" tIns="146304" rIns="182880" bIns="146304" rtlCol="0">
              <a:spAutoFit/>
            </a:bodyPr>
            <a:lstStyle/>
            <a:p>
              <a:pPr algn="ctr">
                <a:lnSpc>
                  <a:spcPct val="90000"/>
                </a:lnSpc>
                <a:spcAft>
                  <a:spcPts val="600"/>
                </a:spcAft>
              </a:pPr>
              <a:r>
                <a:rPr lang="en-IN" sz="1200" b="1" dirty="0">
                  <a:gradFill>
                    <a:gsLst>
                      <a:gs pos="2917">
                        <a:schemeClr val="tx1"/>
                      </a:gs>
                      <a:gs pos="30000">
                        <a:schemeClr val="tx1"/>
                      </a:gs>
                    </a:gsLst>
                    <a:lin ang="5400000" scaled="0"/>
                  </a:gradFill>
                </a:rPr>
                <a:t>External Systems</a:t>
              </a:r>
            </a:p>
          </p:txBody>
        </p:sp>
        <p:pic>
          <p:nvPicPr>
            <p:cNvPr id="9" name="Picture 8">
              <a:extLst>
                <a:ext uri="{FF2B5EF4-FFF2-40B4-BE49-F238E27FC236}">
                  <a16:creationId xmlns:a16="http://schemas.microsoft.com/office/drawing/2014/main" id="{5FD7F209-60B3-4C55-B63E-E23BEC4B97A0}"/>
                </a:ext>
              </a:extLst>
            </p:cNvPr>
            <p:cNvPicPr>
              <a:picLocks noChangeAspect="1"/>
            </p:cNvPicPr>
            <p:nvPr/>
          </p:nvPicPr>
          <p:blipFill>
            <a:blip r:embed="rId13"/>
            <a:stretch>
              <a:fillRect/>
            </a:stretch>
          </p:blipFill>
          <p:spPr>
            <a:xfrm>
              <a:off x="6999441" y="1947305"/>
              <a:ext cx="419100" cy="419100"/>
            </a:xfrm>
            <a:prstGeom prst="rect">
              <a:avLst/>
            </a:prstGeom>
          </p:spPr>
        </p:pic>
        <p:sp>
          <p:nvSpPr>
            <p:cNvPr id="65" name="TextBox 64">
              <a:extLst>
                <a:ext uri="{FF2B5EF4-FFF2-40B4-BE49-F238E27FC236}">
                  <a16:creationId xmlns:a16="http://schemas.microsoft.com/office/drawing/2014/main" id="{8A066EDB-96E8-43F3-AEA2-73D5FA44ED16}"/>
                </a:ext>
              </a:extLst>
            </p:cNvPr>
            <p:cNvSpPr txBox="1"/>
            <p:nvPr/>
          </p:nvSpPr>
          <p:spPr>
            <a:xfrm>
              <a:off x="6822200" y="1793856"/>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AAD</a:t>
              </a:r>
            </a:p>
          </p:txBody>
        </p:sp>
        <p:cxnSp>
          <p:nvCxnSpPr>
            <p:cNvPr id="66" name="Straight Arrow Connector 65">
              <a:extLst>
                <a:ext uri="{FF2B5EF4-FFF2-40B4-BE49-F238E27FC236}">
                  <a16:creationId xmlns:a16="http://schemas.microsoft.com/office/drawing/2014/main" id="{01706153-5D09-4652-98E3-EC88A7CBBB1C}"/>
                </a:ext>
              </a:extLst>
            </p:cNvPr>
            <p:cNvCxnSpPr>
              <a:cxnSpLocks/>
              <a:stCxn id="9" idx="2"/>
              <a:endCxn id="17" idx="0"/>
            </p:cNvCxnSpPr>
            <p:nvPr/>
          </p:nvCxnSpPr>
          <p:spPr>
            <a:xfrm>
              <a:off x="7208991" y="2366405"/>
              <a:ext cx="8777" cy="817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9E0DAD0-32C2-4DDF-BB25-605F2A127BE8}"/>
                </a:ext>
              </a:extLst>
            </p:cNvPr>
            <p:cNvSpPr txBox="1"/>
            <p:nvPr/>
          </p:nvSpPr>
          <p:spPr>
            <a:xfrm>
              <a:off x="6638618" y="2586549"/>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SSO and Reporting org</a:t>
              </a:r>
            </a:p>
          </p:txBody>
        </p:sp>
        <p:sp>
          <p:nvSpPr>
            <p:cNvPr id="32" name="TextBox 31">
              <a:extLst>
                <a:ext uri="{FF2B5EF4-FFF2-40B4-BE49-F238E27FC236}">
                  <a16:creationId xmlns:a16="http://schemas.microsoft.com/office/drawing/2014/main" id="{2C7704D6-6046-4C7A-936F-0A90FC648D0A}"/>
                </a:ext>
              </a:extLst>
            </p:cNvPr>
            <p:cNvSpPr txBox="1"/>
            <p:nvPr/>
          </p:nvSpPr>
          <p:spPr>
            <a:xfrm>
              <a:off x="5939179" y="5359965"/>
              <a:ext cx="957268" cy="349702"/>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Check-in database</a:t>
              </a:r>
            </a:p>
          </p:txBody>
        </p:sp>
        <p:pic>
          <p:nvPicPr>
            <p:cNvPr id="75" name="Graphic 74" descr="Database">
              <a:extLst>
                <a:ext uri="{FF2B5EF4-FFF2-40B4-BE49-F238E27FC236}">
                  <a16:creationId xmlns:a16="http://schemas.microsoft.com/office/drawing/2014/main" id="{31609676-1D37-4291-8E11-49F1EDD9AD2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990185" y="4049662"/>
              <a:ext cx="567152" cy="567152"/>
            </a:xfrm>
            <a:prstGeom prst="rect">
              <a:avLst/>
            </a:prstGeom>
          </p:spPr>
        </p:pic>
        <p:sp>
          <p:nvSpPr>
            <p:cNvPr id="78" name="TextBox 77">
              <a:extLst>
                <a:ext uri="{FF2B5EF4-FFF2-40B4-BE49-F238E27FC236}">
                  <a16:creationId xmlns:a16="http://schemas.microsoft.com/office/drawing/2014/main" id="{B47EBAC2-3F64-425C-BD91-1FA7D92DFAA9}"/>
                </a:ext>
              </a:extLst>
            </p:cNvPr>
            <p:cNvSpPr txBox="1"/>
            <p:nvPr/>
          </p:nvSpPr>
          <p:spPr>
            <a:xfrm>
              <a:off x="9687175" y="4622874"/>
              <a:ext cx="1219238" cy="218128"/>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1050" dirty="0"/>
                <a:t>Archive Database</a:t>
              </a:r>
            </a:p>
          </p:txBody>
        </p:sp>
        <p:cxnSp>
          <p:nvCxnSpPr>
            <p:cNvPr id="38" name="Connector: Elbow 37">
              <a:extLst>
                <a:ext uri="{FF2B5EF4-FFF2-40B4-BE49-F238E27FC236}">
                  <a16:creationId xmlns:a16="http://schemas.microsoft.com/office/drawing/2014/main" id="{02B63309-E03F-4902-BC28-322C5324CFDE}"/>
                </a:ext>
              </a:extLst>
            </p:cNvPr>
            <p:cNvCxnSpPr>
              <a:cxnSpLocks/>
              <a:stCxn id="84" idx="3"/>
              <a:endCxn id="78" idx="1"/>
            </p:cNvCxnSpPr>
            <p:nvPr/>
          </p:nvCxnSpPr>
          <p:spPr>
            <a:xfrm flipV="1">
              <a:off x="7536917" y="4731938"/>
              <a:ext cx="2150258" cy="837702"/>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1B47FB4-1029-4B96-AED3-E756CD3A0E02}"/>
                </a:ext>
              </a:extLst>
            </p:cNvPr>
            <p:cNvSpPr txBox="1"/>
            <p:nvPr/>
          </p:nvSpPr>
          <p:spPr>
            <a:xfrm>
              <a:off x="8206458" y="4616814"/>
              <a:ext cx="1052994"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Check-in information</a:t>
              </a:r>
            </a:p>
          </p:txBody>
        </p:sp>
        <p:pic>
          <p:nvPicPr>
            <p:cNvPr id="4" name="Graphic 3" descr="Document with solid fill">
              <a:extLst>
                <a:ext uri="{FF2B5EF4-FFF2-40B4-BE49-F238E27FC236}">
                  <a16:creationId xmlns:a16="http://schemas.microsoft.com/office/drawing/2014/main" id="{6CC94935-6EDB-41B0-B30E-B1FEE6B139C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968088" y="4578719"/>
              <a:ext cx="451861" cy="451861"/>
            </a:xfrm>
            <a:prstGeom prst="rect">
              <a:avLst/>
            </a:prstGeom>
          </p:spPr>
        </p:pic>
        <p:sp>
          <p:nvSpPr>
            <p:cNvPr id="40" name="TextBox 39">
              <a:extLst>
                <a:ext uri="{FF2B5EF4-FFF2-40B4-BE49-F238E27FC236}">
                  <a16:creationId xmlns:a16="http://schemas.microsoft.com/office/drawing/2014/main" id="{B48AF151-A460-45FF-9E27-58D6AD10CFAD}"/>
                </a:ext>
              </a:extLst>
            </p:cNvPr>
            <p:cNvSpPr txBox="1"/>
            <p:nvPr/>
          </p:nvSpPr>
          <p:spPr>
            <a:xfrm>
              <a:off x="3718144" y="5047823"/>
              <a:ext cx="957267"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Client App (my Info Tab)</a:t>
              </a:r>
            </a:p>
          </p:txBody>
        </p:sp>
        <p:cxnSp>
          <p:nvCxnSpPr>
            <p:cNvPr id="41" name="Connector: Elbow 40">
              <a:extLst>
                <a:ext uri="{FF2B5EF4-FFF2-40B4-BE49-F238E27FC236}">
                  <a16:creationId xmlns:a16="http://schemas.microsoft.com/office/drawing/2014/main" id="{6FE4A957-314B-4353-885A-DE4F9886AE1D}"/>
                </a:ext>
              </a:extLst>
            </p:cNvPr>
            <p:cNvCxnSpPr>
              <a:cxnSpLocks/>
              <a:stCxn id="15" idx="3"/>
              <a:endCxn id="4" idx="1"/>
            </p:cNvCxnSpPr>
            <p:nvPr/>
          </p:nvCxnSpPr>
          <p:spPr>
            <a:xfrm>
              <a:off x="2300384" y="3496524"/>
              <a:ext cx="1667704" cy="1308126"/>
            </a:xfrm>
            <a:prstGeom prst="bentConnector3">
              <a:avLst>
                <a:gd name="adj1" fmla="val 20148"/>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DFB996A-A4C3-493D-856E-C62D01D9ABC5}"/>
                </a:ext>
              </a:extLst>
            </p:cNvPr>
            <p:cNvCxnSpPr>
              <a:cxnSpLocks/>
              <a:stCxn id="4" idx="3"/>
              <a:endCxn id="17" idx="1"/>
            </p:cNvCxnSpPr>
            <p:nvPr/>
          </p:nvCxnSpPr>
          <p:spPr>
            <a:xfrm flipV="1">
              <a:off x="4419949" y="3474805"/>
              <a:ext cx="2497781" cy="1329845"/>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04381AE-3830-4D25-AA38-CA0897E4FE9D}"/>
                </a:ext>
              </a:extLst>
            </p:cNvPr>
            <p:cNvSpPr txBox="1"/>
            <p:nvPr/>
          </p:nvSpPr>
          <p:spPr>
            <a:xfrm>
              <a:off x="4933879" y="4588881"/>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Read check-in info &amp; emp details</a:t>
              </a:r>
            </a:p>
          </p:txBody>
        </p:sp>
        <p:sp>
          <p:nvSpPr>
            <p:cNvPr id="28" name="TextBox 27">
              <a:extLst>
                <a:ext uri="{FF2B5EF4-FFF2-40B4-BE49-F238E27FC236}">
                  <a16:creationId xmlns:a16="http://schemas.microsoft.com/office/drawing/2014/main" id="{EC54F382-C5EA-4541-85CD-08F61C667D62}"/>
                </a:ext>
              </a:extLst>
            </p:cNvPr>
            <p:cNvSpPr txBox="1"/>
            <p:nvPr/>
          </p:nvSpPr>
          <p:spPr>
            <a:xfrm>
              <a:off x="5215506" y="3349583"/>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Employee check-in info, bot CTAs</a:t>
              </a:r>
            </a:p>
          </p:txBody>
        </p:sp>
      </p:grpSp>
    </p:spTree>
    <p:extLst>
      <p:ext uri="{BB962C8B-B14F-4D97-AF65-F5344CB8AC3E}">
        <p14:creationId xmlns:p14="http://schemas.microsoft.com/office/powerpoint/2010/main" val="2889019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dirty="0">
                <a:cs typeface="Segoe UI Light" panose="020B0502040204020203" pitchFamily="34" charset="0"/>
              </a:rPr>
              <a:t>Meeting Manager</a:t>
            </a:r>
            <a:endParaRPr lang="en-US" sz="2800" b="1" i="1" dirty="0">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dirty="0">
                <a:ln>
                  <a:noFill/>
                </a:ln>
                <a:solidFill>
                  <a:prstClr val="white"/>
                </a:solidFill>
                <a:effectLst/>
                <a:uLnTx/>
                <a:uFillTx/>
                <a:latin typeface="Segoe UI Light" pitchFamily="34" charset="0"/>
                <a:ea typeface="Segoe UI" pitchFamily="34" charset="0"/>
                <a:cs typeface="Segoe UI" pitchFamily="34" charset="0"/>
              </a:rPr>
              <a:t>Cross-Industry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3578353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418206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dirty="0">
                <a:solidFill>
                  <a:srgbClr val="002050"/>
                </a:solidFill>
                <a:latin typeface="Segoe UI Light"/>
                <a:cs typeface="Segoe UI Semibold" panose="020B0702040204020203" pitchFamily="34" charset="0"/>
              </a:rPr>
              <a:t>Current State</a:t>
            </a:r>
            <a:endParaRPr lang="en-US" sz="2400" dirty="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400" dirty="0">
                <a:solidFill>
                  <a:srgbClr val="505050"/>
                </a:solidFill>
              </a:rPr>
              <a:t>Daniela sends a recurring meeting invite to members of her team with a fixed agenda in an email</a:t>
            </a:r>
          </a:p>
          <a:p>
            <a:pPr marL="268288" lvl="0" indent="-268288" defTabSz="914400">
              <a:spcBef>
                <a:spcPts val="600"/>
              </a:spcBef>
              <a:buFont typeface="Arial" panose="020B0604020202020204" pitchFamily="34" charset="0"/>
              <a:buChar char="•"/>
            </a:pPr>
            <a:r>
              <a:rPr lang="en-US" sz="1400" dirty="0">
                <a:solidFill>
                  <a:srgbClr val="505050"/>
                </a:solidFill>
              </a:rPr>
              <a:t>As all members join the meeting, Daniela kickstarts the meeting by sharing her screen with agenda.</a:t>
            </a:r>
          </a:p>
          <a:p>
            <a:pPr marL="268288" lvl="0" indent="-268288" defTabSz="914400">
              <a:spcBef>
                <a:spcPts val="600"/>
              </a:spcBef>
              <a:buFont typeface="Arial" panose="020B0604020202020204" pitchFamily="34" charset="0"/>
              <a:buChar char="•"/>
            </a:pPr>
            <a:r>
              <a:rPr lang="en-US" sz="1400" dirty="0">
                <a:solidFill>
                  <a:srgbClr val="505050"/>
                </a:solidFill>
              </a:rPr>
              <a:t>Notes and action items discussed during the meeting are captured separately by Daniela on the side</a:t>
            </a:r>
          </a:p>
          <a:p>
            <a:pPr marL="268288" lvl="0" indent="-268288" defTabSz="914400">
              <a:spcBef>
                <a:spcPts val="600"/>
              </a:spcBef>
              <a:buFont typeface="Arial" panose="020B0604020202020204" pitchFamily="34" charset="0"/>
              <a:buChar char="•"/>
            </a:pPr>
            <a:r>
              <a:rPr lang="en-US" sz="1400" dirty="0">
                <a:solidFill>
                  <a:srgbClr val="505050"/>
                </a:solidFill>
              </a:rPr>
              <a:t>She collates the notes after the meeting is over and posts it as a reply email to the meeting. She sends action items also as a separate section in the same email with the names of owners mentioned</a:t>
            </a:r>
          </a:p>
          <a:p>
            <a:pPr marL="268288" lvl="0" indent="-268288" defTabSz="914400">
              <a:spcBef>
                <a:spcPts val="600"/>
              </a:spcBef>
              <a:buFont typeface="Arial" panose="020B0604020202020204" pitchFamily="34" charset="0"/>
              <a:buChar char="•"/>
            </a:pPr>
            <a:r>
              <a:rPr lang="en-US" sz="1400" dirty="0">
                <a:solidFill>
                  <a:srgbClr val="505050"/>
                </a:solidFill>
              </a:rPr>
              <a:t>In subsequent meetings, Daniela shares her screen again to go through each action item and updates manually when she gets confirmation that a task is complete by the owner. </a:t>
            </a:r>
          </a:p>
          <a:p>
            <a:pPr marL="268288" lvl="0" indent="-268288" defTabSz="914400">
              <a:spcBef>
                <a:spcPts val="600"/>
              </a:spcBef>
              <a:buFont typeface="Arial" panose="020B0604020202020204" pitchFamily="34" charset="0"/>
              <a:buChar char="•"/>
            </a:pPr>
            <a:r>
              <a:rPr lang="en-US" sz="1400" dirty="0">
                <a:solidFill>
                  <a:srgbClr val="505050"/>
                </a:solidFill>
              </a:rPr>
              <a:t>Keeping track of recurring tasks, tasks open for a while have been a challenge and need to be addressed separately</a:t>
            </a:r>
            <a:endParaRPr lang="en-US" sz="1200" dirty="0">
              <a:solidFill>
                <a:srgbClr val="505050"/>
              </a:solidFill>
            </a:endParaRPr>
          </a:p>
          <a:p>
            <a:pPr marL="171450" lvl="0" indent="-171450" defTabSz="914400">
              <a:spcBef>
                <a:spcPts val="600"/>
              </a:spcBef>
              <a:buFont typeface="Arial" panose="020B0604020202020204" pitchFamily="34" charset="0"/>
              <a:buChar char="•"/>
            </a:pPr>
            <a:endParaRPr lang="en-US" sz="1200" dirty="0">
              <a:solidFill>
                <a:srgbClr val="505050"/>
              </a:solidFill>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dirty="0">
                <a:solidFill>
                  <a:srgbClr val="002050"/>
                </a:solidFill>
                <a:latin typeface="Segoe UI Light"/>
                <a:cs typeface="Segoe UI Semibold" panose="020B0702040204020203" pitchFamily="34" charset="0"/>
              </a:rPr>
              <a:t>Future State</a:t>
            </a:r>
            <a:endParaRPr lang="en-US" sz="1200" dirty="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Daniela initiates a meeting and adds the agenda, any required pre-reads along with the meeting invite</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Prior to the meeting, she gets to see any previous action items discussed, notes and agenda. </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During the meeting, there is a shared collaborative space for all attendees to capture notes and store in a common OneNote</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All action items that were discussed during the meeting can be easily tracked as tasks. </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Tasks can be instantly created from the meeting side panel, assigned to right owners, updated on completion without switching context from meeting</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Daniela is always on top of team’s progress towards project plan, goals with minimal efforts from her end. </a:t>
            </a: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19640"/>
            <a:ext cx="11476493" cy="990283"/>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400" dirty="0">
                  <a:solidFill>
                    <a:schemeClr val="tx1"/>
                  </a:solidFill>
                  <a:ea typeface="Segoe UI" pitchFamily="34" charset="0"/>
                  <a:cs typeface="Segoe UI" pitchFamily="34" charset="0"/>
                </a:rPr>
                <a:t>Daniela is a manager at Contoso Services. She manages a cross-functional team of employees and juggles between responsibilities across different product areas</a:t>
              </a:r>
            </a:p>
            <a:p>
              <a:pPr marL="182563" indent="-182563" defTabSz="932472" fontAlgn="base">
                <a:lnSpc>
                  <a:spcPct val="90000"/>
                </a:lnSpc>
                <a:spcBef>
                  <a:spcPct val="0"/>
                </a:spcBef>
                <a:spcAft>
                  <a:spcPts val="300"/>
                </a:spcAft>
                <a:buFont typeface="Arial" panose="020B0604020202020204" pitchFamily="34" charset="0"/>
                <a:buChar char="•"/>
              </a:pPr>
              <a:r>
                <a:rPr lang="en-IN" sz="1400" dirty="0">
                  <a:solidFill>
                    <a:schemeClr val="tx1"/>
                  </a:solidFill>
                  <a:ea typeface="Segoe UI" pitchFamily="34" charset="0"/>
                  <a:cs typeface="Segoe UI" pitchFamily="34" charset="0"/>
                </a:rPr>
                <a:t>She uses a multitude of tools to keep in track of her project goals across different teams, outcomes from meetings, action items and notes. While it works to a certain extent, these systems seldom talk to each other causing switches and silos of info</a:t>
              </a:r>
            </a:p>
          </p:txBody>
        </p:sp>
      </p:grpSp>
      <p:sp>
        <p:nvSpPr>
          <p:cNvPr id="3" name="Rectangle 2">
            <a:extLst>
              <a:ext uri="{FF2B5EF4-FFF2-40B4-BE49-F238E27FC236}">
                <a16:creationId xmlns:a16="http://schemas.microsoft.com/office/drawing/2014/main" id="{2AD5023F-7E35-4F92-80F2-4478317DE4F1}"/>
              </a:ext>
            </a:extLst>
          </p:cNvPr>
          <p:cNvSpPr/>
          <p:nvPr/>
        </p:nvSpPr>
        <p:spPr>
          <a:xfrm rot="16200000">
            <a:off x="9286349" y="531572"/>
            <a:ext cx="1393214" cy="330072"/>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dirty="0">
                <a:solidFill>
                  <a:prstClr val="white"/>
                </a:solidFill>
                <a:cs typeface="Segoe UI Semibold" panose="020B0702040204020203" pitchFamily="34" charset="0"/>
              </a:rPr>
              <a:t>Employee</a:t>
            </a:r>
          </a:p>
        </p:txBody>
      </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412935"/>
            <a:ext cx="217235" cy="217235"/>
          </a:xfrm>
          <a:prstGeom prst="rect">
            <a:avLst/>
          </a:prstGeom>
        </p:spPr>
      </p:pic>
      <p:pic>
        <p:nvPicPr>
          <p:cNvPr id="23" name="Graphic 22" descr="Warning">
            <a:extLst>
              <a:ext uri="{FF2B5EF4-FFF2-40B4-BE49-F238E27FC236}">
                <a16:creationId xmlns:a16="http://schemas.microsoft.com/office/drawing/2014/main" id="{E32750EB-4BCE-42CC-8F39-D21B0F5029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923706"/>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4393167"/>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6000754"/>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pic>
        <p:nvPicPr>
          <p:cNvPr id="3074" name="Picture 2" descr="HRC20_hybridWorkplace_087">
            <a:extLst>
              <a:ext uri="{FF2B5EF4-FFF2-40B4-BE49-F238E27FC236}">
                <a16:creationId xmlns:a16="http://schemas.microsoft.com/office/drawing/2014/main" id="{ADD5466E-92E1-442B-AEE3-4143000590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32988" y="-3921"/>
            <a:ext cx="2089823" cy="139321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Warning">
            <a:extLst>
              <a:ext uri="{FF2B5EF4-FFF2-40B4-BE49-F238E27FC236}">
                <a16:creationId xmlns:a16="http://schemas.microsoft.com/office/drawing/2014/main" id="{7A1A029B-81C7-4998-BC71-6AEF28FF0CD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313975"/>
            <a:ext cx="217235" cy="217235"/>
          </a:xfrm>
          <a:prstGeom prst="rect">
            <a:avLst/>
          </a:prstGeom>
        </p:spPr>
      </p:pic>
    </p:spTree>
    <p:extLst>
      <p:ext uri="{BB962C8B-B14F-4D97-AF65-F5344CB8AC3E}">
        <p14:creationId xmlns:p14="http://schemas.microsoft.com/office/powerpoint/2010/main" val="2961471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938719"/>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Daniela Mandera, Manager</a:t>
            </a:r>
          </a:p>
          <a:p>
            <a:r>
              <a:rPr lang="en-US" sz="1600" dirty="0">
                <a:latin typeface="Segoe UI Semilight" panose="020B0402040204020203" pitchFamily="34" charset="0"/>
                <a:cs typeface="Segoe UI Semilight" panose="020B0402040204020203" pitchFamily="34" charset="0"/>
              </a:rPr>
              <a:t>Daniela is a manager at Contoso Services. She leads a product line and regularly works with cross-functional team of employees. </a:t>
            </a:r>
          </a:p>
        </p:txBody>
      </p:sp>
      <p:sp>
        <p:nvSpPr>
          <p:cNvPr id="6" name="Oval 5">
            <a:extLst>
              <a:ext uri="{FF2B5EF4-FFF2-40B4-BE49-F238E27FC236}">
                <a16:creationId xmlns:a16="http://schemas.microsoft.com/office/drawing/2014/main" id="{A230B484-D18F-6C4B-8342-67B6981233E8}"/>
              </a:ext>
            </a:extLst>
          </p:cNvPr>
          <p:cNvSpPr/>
          <p:nvPr/>
        </p:nvSpPr>
        <p:spPr>
          <a:xfrm>
            <a:off x="791736" y="1828800"/>
            <a:ext cx="903249" cy="903249"/>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720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Daniela recently won a project opportunity with a Client. She wants to kickstart a daily standup meeting to discuss about the project, goals, and track progress until completion</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25013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Meetings can be invoked from any context. Daniela is part of a Team and channel going through conversations. She remembers to setup a regular </a:t>
            </a:r>
            <a:r>
              <a:rPr lang="en-IN" sz="1200" dirty="0" err="1">
                <a:gradFill>
                  <a:gsLst>
                    <a:gs pos="2917">
                      <a:schemeClr val="tx1"/>
                    </a:gs>
                    <a:gs pos="30000">
                      <a:schemeClr val="tx1"/>
                    </a:gs>
                  </a:gsLst>
                  <a:lin ang="5400000" scaled="0"/>
                </a:gradFill>
              </a:rPr>
              <a:t>standup</a:t>
            </a:r>
            <a:r>
              <a:rPr lang="en-IN" sz="1200" dirty="0">
                <a:gradFill>
                  <a:gsLst>
                    <a:gs pos="2917">
                      <a:schemeClr val="tx1"/>
                    </a:gs>
                    <a:gs pos="30000">
                      <a:schemeClr val="tx1"/>
                    </a:gs>
                  </a:gsLst>
                  <a:lin ang="5400000" scaled="0"/>
                </a:gradFill>
              </a:rPr>
              <a:t> meeting for her team and chooses to do so from the messaging extension.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3998" y="550800"/>
            <a:ext cx="9867871" cy="5745600"/>
          </a:xfrm>
          <a:prstGeom prst="rect">
            <a:avLst/>
          </a:prstGeom>
        </p:spPr>
      </p:pic>
      <p:sp>
        <p:nvSpPr>
          <p:cNvPr id="2" name="Oval 1">
            <a:extLst>
              <a:ext uri="{FF2B5EF4-FFF2-40B4-BE49-F238E27FC236}">
                <a16:creationId xmlns:a16="http://schemas.microsoft.com/office/drawing/2014/main" id="{9C975AC9-3AA2-425C-9DD2-E29B6D64C09B}"/>
              </a:ext>
            </a:extLst>
          </p:cNvPr>
          <p:cNvSpPr/>
          <p:nvPr/>
        </p:nvSpPr>
        <p:spPr bwMode="auto">
          <a:xfrm>
            <a:off x="5657765" y="5767639"/>
            <a:ext cx="294545" cy="294545"/>
          </a:xfrm>
          <a:prstGeom prst="ellipse">
            <a:avLst/>
          </a:prstGeom>
          <a:solidFill>
            <a:srgbClr val="C00000">
              <a:alpha val="20000"/>
            </a:srgbClr>
          </a:solid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2385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Clicking the messaging extension opens a task module with text boxes that allow Daniela to enter relevant information for a Teams meeting.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3998" y="550800"/>
            <a:ext cx="9867871" cy="5745599"/>
          </a:xfrm>
          <a:prstGeom prst="rect">
            <a:avLst/>
          </a:prstGeom>
        </p:spPr>
      </p:pic>
    </p:spTree>
    <p:extLst>
      <p:ext uri="{BB962C8B-B14F-4D97-AF65-F5344CB8AC3E}">
        <p14:creationId xmlns:p14="http://schemas.microsoft.com/office/powerpoint/2010/main" val="725342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proceeds to enter meeting name ands time.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3999" y="550800"/>
            <a:ext cx="9867869" cy="5745599"/>
          </a:xfrm>
          <a:prstGeom prst="rect">
            <a:avLst/>
          </a:prstGeom>
        </p:spPr>
      </p:pic>
    </p:spTree>
    <p:extLst>
      <p:ext uri="{BB962C8B-B14F-4D97-AF65-F5344CB8AC3E}">
        <p14:creationId xmlns:p14="http://schemas.microsoft.com/office/powerpoint/2010/main" val="21075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dirty="0">
                <a:cs typeface="Segoe UI Light" panose="020B0502040204020203" pitchFamily="34" charset="0"/>
              </a:rPr>
              <a:t>Employee Check-in</a:t>
            </a:r>
            <a:endParaRPr lang="en-US" sz="2800" b="1" i="1" dirty="0">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dirty="0">
                <a:ln>
                  <a:noFill/>
                </a:ln>
                <a:solidFill>
                  <a:prstClr val="white"/>
                </a:solidFill>
                <a:effectLst/>
                <a:uLnTx/>
                <a:uFillTx/>
                <a:latin typeface="Segoe UI Light" pitchFamily="34" charset="0"/>
                <a:ea typeface="Segoe UI" pitchFamily="34" charset="0"/>
                <a:cs typeface="Segoe UI" pitchFamily="34" charset="0"/>
              </a:rPr>
              <a:t>Cross-Industry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75821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She also adds her team members who should be part of daily stand up meeting.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3999" y="550800"/>
            <a:ext cx="9867869" cy="5745598"/>
          </a:xfrm>
          <a:prstGeom prst="rect">
            <a:avLst/>
          </a:prstGeom>
        </p:spPr>
      </p:pic>
    </p:spTree>
    <p:extLst>
      <p:ext uri="{BB962C8B-B14F-4D97-AF65-F5344CB8AC3E}">
        <p14:creationId xmlns:p14="http://schemas.microsoft.com/office/powerpoint/2010/main" val="810480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provides option to set the recurrence of the meeting as well.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0" y="550800"/>
            <a:ext cx="9867867" cy="5745598"/>
          </a:xfrm>
          <a:prstGeom prst="rect">
            <a:avLst/>
          </a:prstGeom>
        </p:spPr>
      </p:pic>
    </p:spTree>
    <p:extLst>
      <p:ext uri="{BB962C8B-B14F-4D97-AF65-F5344CB8AC3E}">
        <p14:creationId xmlns:p14="http://schemas.microsoft.com/office/powerpoint/2010/main" val="1815164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a final setup, Daniela fills in the optional list of agenda items to be discussed in the meeting. Daniela proceeds to create a meeting after adding agenda items.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0" y="550800"/>
            <a:ext cx="9867866" cy="5745597"/>
          </a:xfrm>
          <a:prstGeom prst="rect">
            <a:avLst/>
          </a:prstGeom>
        </p:spPr>
      </p:pic>
    </p:spTree>
    <p:extLst>
      <p:ext uri="{BB962C8B-B14F-4D97-AF65-F5344CB8AC3E}">
        <p14:creationId xmlns:p14="http://schemas.microsoft.com/office/powerpoint/2010/main" val="3159923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On the day of meeting, Daniela can view the Meeting assist app’s tab view which shows the agenda, talking points and open tasks assigned to team members.  </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95611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gets added to meeting’s context and pulls in the tasks assigned to the invitees in the meeting. Daniela can also cycle through dates to set agenda for subsequent instances of the meeting.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0" y="550800"/>
            <a:ext cx="9867866" cy="5745596"/>
          </a:xfrm>
          <a:prstGeom prst="rect">
            <a:avLst/>
          </a:prstGeom>
        </p:spPr>
      </p:pic>
    </p:spTree>
    <p:extLst>
      <p:ext uri="{BB962C8B-B14F-4D97-AF65-F5344CB8AC3E}">
        <p14:creationId xmlns:p14="http://schemas.microsoft.com/office/powerpoint/2010/main" val="1336451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gets added to meeting’s context and pulls in the tasks assigned to the invitees in the meeting. Daniela can also cycle through dates to set agenda for subsequent instances of the meeting.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1" y="550800"/>
            <a:ext cx="9867864" cy="5745596"/>
          </a:xfrm>
          <a:prstGeom prst="rect">
            <a:avLst/>
          </a:prstGeom>
        </p:spPr>
      </p:pic>
    </p:spTree>
    <p:extLst>
      <p:ext uri="{BB962C8B-B14F-4D97-AF65-F5344CB8AC3E}">
        <p14:creationId xmlns:p14="http://schemas.microsoft.com/office/powerpoint/2010/main" val="1858412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During the meeting, Daniela and rest of her team members can use the app in meeting scope to jot down important points discussed and create action items to be tracked</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94352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the meeting starts, Daniela gets to view the agenda items and she has edit permissions to check agenda items completed. For other attendees in the meeting, agenda is displayed as a read only section.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1" y="550800"/>
            <a:ext cx="9867864" cy="5745595"/>
          </a:xfrm>
          <a:prstGeom prst="rect">
            <a:avLst/>
          </a:prstGeom>
        </p:spPr>
      </p:pic>
    </p:spTree>
    <p:extLst>
      <p:ext uri="{BB962C8B-B14F-4D97-AF65-F5344CB8AC3E}">
        <p14:creationId xmlns:p14="http://schemas.microsoft.com/office/powerpoint/2010/main" val="1949026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the meeting starts, Daniela gets to view the agenda items and she has edit permissions to check agenda items completed. For other attendees in the meeting, agenda is displayed as a read only section.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2" y="550800"/>
            <a:ext cx="9867862" cy="5745595"/>
          </a:xfrm>
          <a:prstGeom prst="rect">
            <a:avLst/>
          </a:prstGeom>
        </p:spPr>
      </p:pic>
    </p:spTree>
    <p:extLst>
      <p:ext uri="{BB962C8B-B14F-4D97-AF65-F5344CB8AC3E}">
        <p14:creationId xmlns:p14="http://schemas.microsoft.com/office/powerpoint/2010/main" val="4084606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All participants in the meeting have the ability to cycle through open tasks assigned to team members and discuss about the same during the meeting.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2" y="550800"/>
            <a:ext cx="9867862" cy="5745594"/>
          </a:xfrm>
          <a:prstGeom prst="rect">
            <a:avLst/>
          </a:prstGeom>
        </p:spPr>
      </p:pic>
    </p:spTree>
    <p:extLst>
      <p:ext uri="{BB962C8B-B14F-4D97-AF65-F5344CB8AC3E}">
        <p14:creationId xmlns:p14="http://schemas.microsoft.com/office/powerpoint/2010/main" val="1430246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418206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dirty="0">
                <a:solidFill>
                  <a:srgbClr val="002050"/>
                </a:solidFill>
                <a:latin typeface="Segoe UI Light"/>
                <a:cs typeface="Segoe UI Semibold" panose="020B0702040204020203" pitchFamily="34" charset="0"/>
              </a:rPr>
              <a:t>Current State</a:t>
            </a:r>
            <a:endParaRPr lang="en-US" sz="2400" dirty="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400" dirty="0">
                <a:solidFill>
                  <a:srgbClr val="505050"/>
                </a:solidFill>
              </a:rPr>
              <a:t>Employees have to login to a check-in portal within Contoso’s intranet at the start and end of shifts. Logging in via mobile is not supported</a:t>
            </a:r>
          </a:p>
          <a:p>
            <a:pPr marL="268288" lvl="0" indent="-268288" defTabSz="914400">
              <a:spcBef>
                <a:spcPts val="600"/>
              </a:spcBef>
              <a:buFont typeface="Arial" panose="020B0604020202020204" pitchFamily="34" charset="0"/>
              <a:buChar char="•"/>
            </a:pPr>
            <a:r>
              <a:rPr lang="en-US" sz="1400" dirty="0">
                <a:solidFill>
                  <a:srgbClr val="505050"/>
                </a:solidFill>
              </a:rPr>
              <a:t>Once logged in, employees have to enter the time in the right date column and pick and choose their location from an address search bar. </a:t>
            </a:r>
          </a:p>
          <a:p>
            <a:pPr marL="268288" lvl="0" indent="-268288" defTabSz="914400">
              <a:spcBef>
                <a:spcPts val="600"/>
              </a:spcBef>
              <a:buFont typeface="Arial" panose="020B0604020202020204" pitchFamily="34" charset="0"/>
              <a:buChar char="•"/>
            </a:pPr>
            <a:r>
              <a:rPr lang="en-US" sz="1400" dirty="0">
                <a:solidFill>
                  <a:srgbClr val="505050"/>
                </a:solidFill>
              </a:rPr>
              <a:t>There are no auto reminders for each timesheet entry due to fear of spamming on e-mails. However, employees get a missed check-in e-mail one day after missed check-in</a:t>
            </a:r>
          </a:p>
          <a:p>
            <a:pPr marL="268288" lvl="0" indent="-268288" defTabSz="914400">
              <a:spcBef>
                <a:spcPts val="600"/>
              </a:spcBef>
              <a:buFont typeface="Arial" panose="020B0604020202020204" pitchFamily="34" charset="0"/>
              <a:buChar char="•"/>
            </a:pPr>
            <a:r>
              <a:rPr lang="en-US" sz="1400" dirty="0">
                <a:solidFill>
                  <a:srgbClr val="505050"/>
                </a:solidFill>
              </a:rPr>
              <a:t>Managers are expected to download the check-in information of their team members as an excel and do further analysis on the same. </a:t>
            </a:r>
          </a:p>
          <a:p>
            <a:pPr marL="268288" lvl="0" indent="-268288" defTabSz="914400">
              <a:spcBef>
                <a:spcPts val="600"/>
              </a:spcBef>
              <a:buFont typeface="Arial" panose="020B0604020202020204" pitchFamily="34" charset="0"/>
              <a:buChar char="•"/>
            </a:pPr>
            <a:r>
              <a:rPr lang="en-US" sz="1400" dirty="0">
                <a:solidFill>
                  <a:srgbClr val="505050"/>
                </a:solidFill>
              </a:rPr>
              <a:t>In order to add / remove a team member, managers are required to send an e-mail request to IT team who will perform the addition / removal with 4 working days. </a:t>
            </a:r>
            <a:endParaRPr lang="en-US" sz="1200" dirty="0">
              <a:solidFill>
                <a:srgbClr val="505050"/>
              </a:solidFill>
            </a:endParaRPr>
          </a:p>
          <a:p>
            <a:pPr marL="171450" lvl="0" indent="-171450" defTabSz="914400">
              <a:spcBef>
                <a:spcPts val="600"/>
              </a:spcBef>
              <a:buFont typeface="Arial" panose="020B0604020202020204" pitchFamily="34" charset="0"/>
              <a:buChar char="•"/>
            </a:pPr>
            <a:endParaRPr lang="en-US" sz="1200" dirty="0">
              <a:solidFill>
                <a:srgbClr val="505050"/>
              </a:solidFill>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dirty="0">
                <a:solidFill>
                  <a:srgbClr val="002050"/>
                </a:solidFill>
                <a:latin typeface="Segoe UI Light"/>
                <a:cs typeface="Segoe UI Semibold" panose="020B0702040204020203" pitchFamily="34" charset="0"/>
              </a:rPr>
              <a:t>Future State</a:t>
            </a:r>
            <a:endParaRPr lang="en-US" sz="1200" dirty="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The app proactively nudges employees to perform a check-in / check-out at the beginning and end of their shifts. </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Check-in or check-out can be performed using any device, mobile, desktop or web browser. The user experience remains the same. </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The app employs single sign-on and persists the login information. The employees do not have to sign in every time to access the app</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Managers get a single consolidated view of their team’s time entry information. This view is customizable and allows for exporting info. </a:t>
            </a:r>
          </a:p>
          <a:p>
            <a:pPr marL="268288" lvl="0" indent="-268288" defTabSz="914400">
              <a:spcBef>
                <a:spcPts val="600"/>
              </a:spcBef>
              <a:buClr>
                <a:srgbClr val="00B050"/>
              </a:buClr>
              <a:buFont typeface="Wingdings" panose="05000000000000000000" pitchFamily="2" charset="2"/>
              <a:buChar char="ü"/>
            </a:pPr>
            <a:r>
              <a:rPr lang="en-US" sz="1400" dirty="0">
                <a:solidFill>
                  <a:srgbClr val="505050"/>
                </a:solidFill>
              </a:rPr>
              <a:t>Managers can add or remove team members whose information they would like to see in the app. The app handles it by sending an accept or reject requests to the team member and adds them to manager’s dashboard</a:t>
            </a:r>
          </a:p>
          <a:p>
            <a:pPr marL="268288" lvl="0" indent="-268288" defTabSz="914400">
              <a:spcBef>
                <a:spcPts val="600"/>
              </a:spcBef>
              <a:buClr>
                <a:srgbClr val="00B050"/>
              </a:buClr>
              <a:buFont typeface="Wingdings" panose="05000000000000000000" pitchFamily="2" charset="2"/>
              <a:buChar char="ü"/>
            </a:pPr>
            <a:endParaRPr lang="en-US" sz="1400" dirty="0">
              <a:solidFill>
                <a:srgbClr val="505050"/>
              </a:solidFill>
            </a:endParaRP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19640"/>
            <a:ext cx="11476493" cy="990283"/>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400" dirty="0">
                  <a:solidFill>
                    <a:schemeClr val="tx1"/>
                  </a:solidFill>
                  <a:ea typeface="Segoe UI" pitchFamily="34" charset="0"/>
                  <a:cs typeface="Segoe UI" pitchFamily="34" charset="0"/>
                </a:rPr>
                <a:t>Babak newly joined Contoso and is figuring out the new tools and systems he has to get familiarized with. One of the daily activities expected of Babak is sharing the time of check-in and check-out with his immediate manager</a:t>
              </a:r>
            </a:p>
            <a:p>
              <a:pPr marL="182563" indent="-182563" defTabSz="932472" fontAlgn="base">
                <a:lnSpc>
                  <a:spcPct val="90000"/>
                </a:lnSpc>
                <a:spcBef>
                  <a:spcPct val="0"/>
                </a:spcBef>
                <a:spcAft>
                  <a:spcPts val="300"/>
                </a:spcAft>
                <a:buFont typeface="Arial" panose="020B0604020202020204" pitchFamily="34" charset="0"/>
                <a:buChar char="•"/>
              </a:pPr>
              <a:r>
                <a:rPr lang="en-IN" sz="1400" dirty="0">
                  <a:solidFill>
                    <a:schemeClr val="tx1"/>
                  </a:solidFill>
                  <a:ea typeface="Segoe UI" pitchFamily="34" charset="0"/>
                  <a:cs typeface="Segoe UI" pitchFamily="34" charset="0"/>
                </a:rPr>
                <a:t>Babak’s team works with multiple customers in different locations and this frequently takes Babak across cities or to different offices within his base city. Consequently, Babak is expected to check-in and check-out from whichever location he is in. </a:t>
              </a:r>
            </a:p>
          </p:txBody>
        </p:sp>
      </p:grpSp>
      <p:sp>
        <p:nvSpPr>
          <p:cNvPr id="3" name="Rectangle 2">
            <a:extLst>
              <a:ext uri="{FF2B5EF4-FFF2-40B4-BE49-F238E27FC236}">
                <a16:creationId xmlns:a16="http://schemas.microsoft.com/office/drawing/2014/main" id="{2AD5023F-7E35-4F92-80F2-4478317DE4F1}"/>
              </a:ext>
            </a:extLst>
          </p:cNvPr>
          <p:cNvSpPr/>
          <p:nvPr/>
        </p:nvSpPr>
        <p:spPr>
          <a:xfrm rot="16200000">
            <a:off x="9286349" y="531572"/>
            <a:ext cx="1393214" cy="330072"/>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dirty="0">
                <a:solidFill>
                  <a:prstClr val="white"/>
                </a:solidFill>
                <a:cs typeface="Segoe UI Semibold" panose="020B0702040204020203" pitchFamily="34" charset="0"/>
              </a:rPr>
              <a:t>Employee</a:t>
            </a:r>
          </a:p>
        </p:txBody>
      </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634603"/>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4347329"/>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788388"/>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pic>
        <p:nvPicPr>
          <p:cNvPr id="3074" name="Picture 2" descr="HRC20_hybridWorkplace_087">
            <a:extLst>
              <a:ext uri="{FF2B5EF4-FFF2-40B4-BE49-F238E27FC236}">
                <a16:creationId xmlns:a16="http://schemas.microsoft.com/office/drawing/2014/main" id="{ADD5466E-92E1-442B-AEE3-4143000590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32988" y="-3921"/>
            <a:ext cx="2089823" cy="139321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Warning">
            <a:extLst>
              <a:ext uri="{FF2B5EF4-FFF2-40B4-BE49-F238E27FC236}">
                <a16:creationId xmlns:a16="http://schemas.microsoft.com/office/drawing/2014/main" id="{7A1A029B-81C7-4998-BC71-6AEF28FF0CD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060382"/>
            <a:ext cx="217235" cy="217235"/>
          </a:xfrm>
          <a:prstGeom prst="rect">
            <a:avLst/>
          </a:prstGeom>
        </p:spPr>
      </p:pic>
    </p:spTree>
    <p:extLst>
      <p:ext uri="{BB962C8B-B14F-4D97-AF65-F5344CB8AC3E}">
        <p14:creationId xmlns:p14="http://schemas.microsoft.com/office/powerpoint/2010/main" val="3355436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In addition to viewing tasks, all attendees in the meeting can also create ad hoc tasks based on action items that is discussed in the meeting.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3" y="550800"/>
            <a:ext cx="9867860" cy="5745594"/>
          </a:xfrm>
          <a:prstGeom prst="rect">
            <a:avLst/>
          </a:prstGeom>
        </p:spPr>
      </p:pic>
    </p:spTree>
    <p:extLst>
      <p:ext uri="{BB962C8B-B14F-4D97-AF65-F5344CB8AC3E}">
        <p14:creationId xmlns:p14="http://schemas.microsoft.com/office/powerpoint/2010/main" val="1210177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Attendees can also change the progress of new / existing tasks</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3" y="550800"/>
            <a:ext cx="9867860" cy="5745593"/>
          </a:xfrm>
          <a:prstGeom prst="rect">
            <a:avLst/>
          </a:prstGeom>
        </p:spPr>
      </p:pic>
    </p:spTree>
    <p:extLst>
      <p:ext uri="{BB962C8B-B14F-4D97-AF65-F5344CB8AC3E}">
        <p14:creationId xmlns:p14="http://schemas.microsoft.com/office/powerpoint/2010/main" val="1350680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Once the task title, status and other information is entered along with task owners, task gets generated.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3" y="550800"/>
            <a:ext cx="9867859" cy="5745593"/>
          </a:xfrm>
          <a:prstGeom prst="rect">
            <a:avLst/>
          </a:prstGeom>
        </p:spPr>
      </p:pic>
    </p:spTree>
    <p:extLst>
      <p:ext uri="{BB962C8B-B14F-4D97-AF65-F5344CB8AC3E}">
        <p14:creationId xmlns:p14="http://schemas.microsoft.com/office/powerpoint/2010/main" val="3192509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newly created task gets added to the list of existing tasks and automatically added to Team’s Planner for everyone in the team to track progress.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3" y="550800"/>
            <a:ext cx="9867859" cy="5745592"/>
          </a:xfrm>
          <a:prstGeom prst="rect">
            <a:avLst/>
          </a:prstGeom>
        </p:spPr>
      </p:pic>
    </p:spTree>
    <p:extLst>
      <p:ext uri="{BB962C8B-B14F-4D97-AF65-F5344CB8AC3E}">
        <p14:creationId xmlns:p14="http://schemas.microsoft.com/office/powerpoint/2010/main" val="1484029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side panel also has a section to add meeting notes.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4" y="550800"/>
            <a:ext cx="9867857" cy="5745592"/>
          </a:xfrm>
          <a:prstGeom prst="rect">
            <a:avLst/>
          </a:prstGeom>
        </p:spPr>
      </p:pic>
    </p:spTree>
    <p:extLst>
      <p:ext uri="{BB962C8B-B14F-4D97-AF65-F5344CB8AC3E}">
        <p14:creationId xmlns:p14="http://schemas.microsoft.com/office/powerpoint/2010/main" val="3325554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All participants in the meeting are empowered to add meeting notes during the meeting in their own side panel and not switch context to other tools.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4" y="550800"/>
            <a:ext cx="9867857" cy="5745591"/>
          </a:xfrm>
          <a:prstGeom prst="rect">
            <a:avLst/>
          </a:prstGeom>
        </p:spPr>
      </p:pic>
    </p:spTree>
    <p:extLst>
      <p:ext uri="{BB962C8B-B14F-4D97-AF65-F5344CB8AC3E}">
        <p14:creationId xmlns:p14="http://schemas.microsoft.com/office/powerpoint/2010/main" val="1531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All action items created and notes documented by the team get neatly collated and available in the channel for everyone’s consumption. </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88072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tasks created during the course of each instance of the ‘Daily </a:t>
            </a:r>
            <a:r>
              <a:rPr lang="en-IN" sz="1200" dirty="0" err="1">
                <a:gradFill>
                  <a:gsLst>
                    <a:gs pos="2917">
                      <a:schemeClr val="tx1"/>
                    </a:gs>
                    <a:gs pos="30000">
                      <a:schemeClr val="tx1"/>
                    </a:gs>
                  </a:gsLst>
                  <a:lin ang="5400000" scaled="0"/>
                </a:gradFill>
              </a:rPr>
              <a:t>Standup</a:t>
            </a:r>
            <a:r>
              <a:rPr lang="en-IN" sz="1200" dirty="0">
                <a:gradFill>
                  <a:gsLst>
                    <a:gs pos="2917">
                      <a:schemeClr val="tx1"/>
                    </a:gs>
                    <a:gs pos="30000">
                      <a:schemeClr val="tx1"/>
                    </a:gs>
                  </a:gsLst>
                  <a:lin ang="5400000" scaled="0"/>
                </a:gradFill>
              </a:rPr>
              <a:t>’ meeting are shown in the Planner board pinned as a tab in the </a:t>
            </a:r>
            <a:r>
              <a:rPr lang="en-IN" sz="1200" dirty="0" err="1">
                <a:gradFill>
                  <a:gsLst>
                    <a:gs pos="2917">
                      <a:schemeClr val="tx1"/>
                    </a:gs>
                    <a:gs pos="30000">
                      <a:schemeClr val="tx1"/>
                    </a:gs>
                  </a:gsLst>
                  <a:lin ang="5400000" scaled="0"/>
                </a:gradFill>
              </a:rPr>
              <a:t>Standups</a:t>
            </a:r>
            <a:r>
              <a:rPr lang="en-IN" sz="1200" dirty="0">
                <a:gradFill>
                  <a:gsLst>
                    <a:gs pos="2917">
                      <a:schemeClr val="tx1"/>
                    </a:gs>
                    <a:gs pos="30000">
                      <a:schemeClr val="tx1"/>
                    </a:gs>
                  </a:gsLst>
                  <a:lin ang="5400000" scaled="0"/>
                </a:gradFill>
              </a:rPr>
              <a:t> channel.</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5" y="550800"/>
            <a:ext cx="9867855" cy="5745591"/>
          </a:xfrm>
          <a:prstGeom prst="rect">
            <a:avLst/>
          </a:prstGeom>
        </p:spPr>
      </p:pic>
    </p:spTree>
    <p:extLst>
      <p:ext uri="{BB962C8B-B14F-4D97-AF65-F5344CB8AC3E}">
        <p14:creationId xmlns:p14="http://schemas.microsoft.com/office/powerpoint/2010/main" val="3358151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All notes taken during the meeting are also neatly collated with each meeting’s notes separated as different pages within a section in One Note.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3" name="Picture 2">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4005" y="550800"/>
            <a:ext cx="9867855" cy="5745590"/>
          </a:xfrm>
          <a:prstGeom prst="rect">
            <a:avLst/>
          </a:prstGeom>
        </p:spPr>
      </p:pic>
    </p:spTree>
    <p:extLst>
      <p:ext uri="{BB962C8B-B14F-4D97-AF65-F5344CB8AC3E}">
        <p14:creationId xmlns:p14="http://schemas.microsoft.com/office/powerpoint/2010/main" val="2548688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2062103"/>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dirty="0">
                <a:solidFill>
                  <a:schemeClr val="dk1"/>
                </a:solidFill>
              </a:rPr>
              <a:t>Meeting &amp; Team Scope: </a:t>
            </a:r>
            <a:r>
              <a:rPr lang="en-IN" sz="1200" dirty="0">
                <a:solidFill>
                  <a:schemeClr val="dk1"/>
                </a:solidFill>
              </a:rPr>
              <a:t>The app is useful in a collaborative perspective, in the context a meeting and within channel where team members collaborate with each other. </a:t>
            </a:r>
          </a:p>
          <a:p>
            <a:pPr marL="722313" lvl="2" indent="-171450">
              <a:spcAft>
                <a:spcPts val="1200"/>
              </a:spcAft>
              <a:buFont typeface="Arial" panose="020B0604020202020204" pitchFamily="34" charset="0"/>
              <a:buChar char="•"/>
            </a:pPr>
            <a:r>
              <a:rPr lang="en-IN" sz="1200" dirty="0">
                <a:solidFill>
                  <a:schemeClr val="dk1"/>
                </a:solidFill>
                <a:hlinkClick r:id="rId3"/>
              </a:rPr>
              <a:t>Messaging extension </a:t>
            </a:r>
            <a:r>
              <a:rPr lang="en-IN" sz="1200" dirty="0">
                <a:solidFill>
                  <a:schemeClr val="dk1"/>
                </a:solidFill>
              </a:rPr>
              <a:t>is the entry point for invoking the app as the meeting creation experience may happen in 1:1, group or in the flow of channel conversations. </a:t>
            </a:r>
          </a:p>
          <a:p>
            <a:pPr marL="722313" lvl="2" indent="-171450">
              <a:spcAft>
                <a:spcPts val="1200"/>
              </a:spcAft>
              <a:buFont typeface="Arial" panose="020B0604020202020204" pitchFamily="34" charset="0"/>
              <a:buChar char="•"/>
            </a:pPr>
            <a:r>
              <a:rPr lang="en-IN" sz="1200" dirty="0">
                <a:solidFill>
                  <a:schemeClr val="dk1"/>
                </a:solidFill>
                <a:hlinkClick r:id="rId4"/>
              </a:rPr>
              <a:t>Apps in meetings </a:t>
            </a:r>
            <a:r>
              <a:rPr lang="en-IN" sz="1200" dirty="0">
                <a:solidFill>
                  <a:schemeClr val="dk1"/>
                </a:solidFill>
              </a:rPr>
              <a:t>play crucial role as predominant part of the interaction between app and user happens before and during a meeting, in the context of a meeting. </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246769"/>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dirty="0">
                <a:solidFill>
                  <a:schemeClr val="dk1"/>
                </a:solidFill>
              </a:rPr>
              <a:t>App reuses existing elements of One Note and Planner to provide a consistent and familiar user experience for enterprise employees who already know these apps. </a:t>
            </a:r>
          </a:p>
          <a:p>
            <a:pPr marL="265113" lvl="1" indent="-171450">
              <a:spcAft>
                <a:spcPts val="1200"/>
              </a:spcAft>
              <a:buFont typeface="Arial" panose="020B0604020202020204" pitchFamily="34" charset="0"/>
              <a:buChar char="•"/>
            </a:pPr>
            <a:r>
              <a:rPr lang="en-IN" sz="1200" dirty="0">
                <a:solidFill>
                  <a:schemeClr val="dk1"/>
                </a:solidFill>
              </a:rPr>
              <a:t>Task module is used for initiation of meetings due to the UI flexibility that it offers in terms of fetching availability across added attendees, uploading files and interactively adding agenda items</a:t>
            </a:r>
          </a:p>
          <a:p>
            <a:pPr marL="265113" lvl="1" indent="-171450">
              <a:spcAft>
                <a:spcPts val="1200"/>
              </a:spcAft>
              <a:buFont typeface="Arial" panose="020B0604020202020204" pitchFamily="34" charset="0"/>
              <a:buChar char="•"/>
            </a:pPr>
            <a:r>
              <a:rPr lang="en-IN" sz="1200" dirty="0">
                <a:solidFill>
                  <a:schemeClr val="dk1"/>
                </a:solidFill>
                <a:hlinkClick r:id="rId5"/>
              </a:rPr>
              <a:t>Meeting side panel </a:t>
            </a:r>
            <a:r>
              <a:rPr lang="en-IN" sz="1200" dirty="0">
                <a:solidFill>
                  <a:schemeClr val="dk1"/>
                </a:solidFill>
              </a:rPr>
              <a:t>is used predominantly to keep users in the flow of meetings while still providing them a way to capture discussion items. Seamless transition between personal space on the side panel and collaborative space on the meeting enhances user productivity. </a:t>
            </a: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3246DF-44EE-4A01-AFD6-18C9E17F3F0F}"/>
              </a:ext>
            </a:extLst>
          </p:cNvPr>
          <p:cNvGrpSpPr/>
          <p:nvPr/>
        </p:nvGrpSpPr>
        <p:grpSpPr>
          <a:xfrm>
            <a:off x="426423" y="5061528"/>
            <a:ext cx="11425492" cy="1598210"/>
            <a:chOff x="471151" y="5038410"/>
            <a:chExt cx="11425492" cy="1598210"/>
          </a:xfrm>
        </p:grpSpPr>
        <p:sp>
          <p:nvSpPr>
            <p:cNvPr id="3" name="Rectangle 2">
              <a:extLst>
                <a:ext uri="{FF2B5EF4-FFF2-40B4-BE49-F238E27FC236}">
                  <a16:creationId xmlns:a16="http://schemas.microsoft.com/office/drawing/2014/main" id="{8654143E-94A4-496B-A9BD-A4B300CC62C6}"/>
                </a:ext>
              </a:extLst>
            </p:cNvPr>
            <p:cNvSpPr/>
            <p:nvPr/>
          </p:nvSpPr>
          <p:spPr bwMode="auto">
            <a:xfrm>
              <a:off x="471152" y="5194166"/>
              <a:ext cx="11425491" cy="1442454"/>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4D2F3A2-2F05-4033-8D9E-75903BF3BDFC}"/>
                </a:ext>
              </a:extLst>
            </p:cNvPr>
            <p:cNvSpPr txBox="1"/>
            <p:nvPr/>
          </p:nvSpPr>
          <p:spPr>
            <a:xfrm>
              <a:off x="5380386" y="5038410"/>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dirty="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dirty="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6649C01A-1296-4825-9573-6F2965621286}"/>
                </a:ext>
              </a:extLst>
            </p:cNvPr>
            <p:cNvSpPr txBox="1"/>
            <p:nvPr/>
          </p:nvSpPr>
          <p:spPr>
            <a:xfrm>
              <a:off x="471151" y="5656529"/>
              <a:ext cx="11425491" cy="800219"/>
            </a:xfrm>
            <a:prstGeom prst="rect">
              <a:avLst/>
            </a:prstGeom>
            <a:noFill/>
          </p:spPr>
          <p:txBody>
            <a:bodyPr wrap="square">
              <a:spAutoFit/>
            </a:bodyPr>
            <a:lstStyle/>
            <a:p>
              <a:pPr marL="265113" lvl="1" indent="-171450">
                <a:spcAft>
                  <a:spcPts val="600"/>
                </a:spcAft>
                <a:buFont typeface="Arial" panose="020B0604020202020204" pitchFamily="34" charset="0"/>
                <a:buChar char="•"/>
              </a:pPr>
              <a:r>
                <a:rPr lang="en-IN" sz="1200" dirty="0">
                  <a:solidFill>
                    <a:schemeClr val="dk1"/>
                  </a:solidFill>
                </a:rPr>
                <a:t>The app utilizes </a:t>
              </a:r>
              <a:r>
                <a:rPr lang="en-IN" sz="1200" dirty="0">
                  <a:solidFill>
                    <a:schemeClr val="dk1"/>
                  </a:solidFill>
                  <a:hlinkClick r:id="rId6"/>
                </a:rPr>
                <a:t>OneNote Graph APIs</a:t>
              </a:r>
              <a:r>
                <a:rPr lang="en-IN" sz="1200" dirty="0">
                  <a:solidFill>
                    <a:schemeClr val="dk1"/>
                  </a:solidFill>
                </a:rPr>
                <a:t> to retrieve notebook, create pages and sections and insert notes created by each attendee during the meetings. </a:t>
              </a:r>
            </a:p>
            <a:p>
              <a:pPr marL="265113" lvl="1" indent="-171450">
                <a:spcAft>
                  <a:spcPts val="600"/>
                </a:spcAft>
                <a:buFont typeface="Arial" panose="020B0604020202020204" pitchFamily="34" charset="0"/>
                <a:buChar char="•"/>
              </a:pPr>
              <a:r>
                <a:rPr lang="en-IN" sz="1200" dirty="0">
                  <a:solidFill>
                    <a:schemeClr val="dk1"/>
                  </a:solidFill>
                  <a:hlinkClick r:id="rId7"/>
                </a:rPr>
                <a:t>Planner Tasks</a:t>
              </a:r>
              <a:r>
                <a:rPr lang="en-IN" sz="1200" dirty="0">
                  <a:solidFill>
                    <a:schemeClr val="dk1"/>
                  </a:solidFill>
                </a:rPr>
                <a:t> Graph APIs are used to create tasks in the To Do list for the signed in user. </a:t>
              </a:r>
            </a:p>
            <a:p>
              <a:pPr marL="265113" lvl="1" indent="-171450">
                <a:spcAft>
                  <a:spcPts val="600"/>
                </a:spcAft>
                <a:buFont typeface="Arial" panose="020B0604020202020204" pitchFamily="34" charset="0"/>
                <a:buChar char="•"/>
              </a:pPr>
              <a:r>
                <a:rPr lang="en-IN" sz="1200" dirty="0">
                  <a:solidFill>
                    <a:schemeClr val="dk1"/>
                  </a:solidFill>
                </a:rPr>
                <a:t>The app also uses </a:t>
              </a:r>
              <a:r>
                <a:rPr lang="en-IN" sz="1200" dirty="0">
                  <a:solidFill>
                    <a:schemeClr val="dk1"/>
                  </a:solidFill>
                  <a:hlinkClick r:id="rId8"/>
                </a:rPr>
                <a:t>Create Event</a:t>
              </a:r>
              <a:r>
                <a:rPr lang="en-IN" sz="1200" dirty="0">
                  <a:solidFill>
                    <a:schemeClr val="dk1"/>
                  </a:solidFill>
                </a:rPr>
                <a:t> Graph API to create Teams calls between Daniela and her team members and Calendar Graph APIs to read and show calendar events</a:t>
              </a:r>
            </a:p>
          </p:txBody>
        </p:sp>
      </p:grpSp>
      <p:sp>
        <p:nvSpPr>
          <p:cNvPr id="10" name="Title 8">
            <a:extLst>
              <a:ext uri="{FF2B5EF4-FFF2-40B4-BE49-F238E27FC236}">
                <a16:creationId xmlns:a16="http://schemas.microsoft.com/office/drawing/2014/main" id="{D0DA753D-81BB-4B47-AF90-2990897AA2A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spTree>
    <p:extLst>
      <p:ext uri="{BB962C8B-B14F-4D97-AF65-F5344CB8AC3E}">
        <p14:creationId xmlns:p14="http://schemas.microsoft.com/office/powerpoint/2010/main" val="3774401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677382"/>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Babak Shammas, Developer</a:t>
            </a:r>
          </a:p>
          <a:p>
            <a:r>
              <a:rPr lang="en-US" sz="1600" dirty="0">
                <a:latin typeface="Segoe UI Semilight" panose="020B0402040204020203" pitchFamily="34" charset="0"/>
                <a:cs typeface="Segoe UI Semilight" panose="020B0402040204020203" pitchFamily="34" charset="0"/>
              </a:rPr>
              <a:t>Babak is a developer in Contoso. He has recently joined the organization and will be working as part of Daniela’s team. Babak is enthusiastic about kickstarting his day to day tasks. He feels bogged down by the multiple internal tools &amp; processes he has to get familiarized with purely for admin and reporting purpose. </a:t>
            </a:r>
          </a:p>
        </p:txBody>
      </p:sp>
      <p:pic>
        <p:nvPicPr>
          <p:cNvPr id="3" name="Graphic 2">
            <a:extLst>
              <a:ext uri="{FF2B5EF4-FFF2-40B4-BE49-F238E27FC236}">
                <a16:creationId xmlns:a16="http://schemas.microsoft.com/office/drawing/2014/main" id="{ADAFA635-F9B0-4CC9-B509-563B717D56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736" y="1909973"/>
            <a:ext cx="1047224" cy="1047224"/>
          </a:xfrm>
          <a:prstGeom prst="rect">
            <a:avLst/>
          </a:prstGeom>
        </p:spPr>
      </p:pic>
    </p:spTree>
    <p:extLst>
      <p:ext uri="{BB962C8B-B14F-4D97-AF65-F5344CB8AC3E}">
        <p14:creationId xmlns:p14="http://schemas.microsoft.com/office/powerpoint/2010/main" val="3573703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B91E9EA9-F3B0-4946-9F47-8007D1858BC7}"/>
              </a:ext>
            </a:extLst>
          </p:cNvPr>
          <p:cNvSpPr/>
          <p:nvPr/>
        </p:nvSpPr>
        <p:spPr bwMode="auto">
          <a:xfrm>
            <a:off x="9457252" y="2651466"/>
            <a:ext cx="1596584" cy="2544382"/>
          </a:xfrm>
          <a:prstGeom prst="rect">
            <a:avLst/>
          </a:prstGeom>
          <a:solidFill>
            <a:schemeClr val="bg1">
              <a:lumMod val="9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Solution Architecture</a:t>
            </a:r>
          </a:p>
        </p:txBody>
      </p:sp>
      <p:pic>
        <p:nvPicPr>
          <p:cNvPr id="14" name="Graphic 13" descr="User">
            <a:extLst>
              <a:ext uri="{FF2B5EF4-FFF2-40B4-BE49-F238E27FC236}">
                <a16:creationId xmlns:a16="http://schemas.microsoft.com/office/drawing/2014/main" id="{7B0D1248-28B7-4CCE-8453-316C8D8EE01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7755" y="3238447"/>
            <a:ext cx="516155" cy="516155"/>
          </a:xfrm>
          <a:prstGeom prst="rect">
            <a:avLst/>
          </a:prstGeom>
        </p:spPr>
      </p:pic>
      <p:pic>
        <p:nvPicPr>
          <p:cNvPr id="15" name="Picture 14">
            <a:extLst>
              <a:ext uri="{FF2B5EF4-FFF2-40B4-BE49-F238E27FC236}">
                <a16:creationId xmlns:a16="http://schemas.microsoft.com/office/drawing/2014/main" id="{833D6DF6-3027-462A-B305-1E0D64B8B60F}"/>
              </a:ext>
            </a:extLst>
          </p:cNvPr>
          <p:cNvPicPr>
            <a:picLocks noChangeAspect="1"/>
          </p:cNvPicPr>
          <p:nvPr/>
        </p:nvPicPr>
        <p:blipFill>
          <a:blip r:embed="rId5"/>
          <a:stretch>
            <a:fillRect/>
          </a:stretch>
        </p:blipFill>
        <p:spPr>
          <a:xfrm>
            <a:off x="1776509" y="3260780"/>
            <a:ext cx="523875" cy="471488"/>
          </a:xfrm>
          <a:prstGeom prst="rect">
            <a:avLst/>
          </a:prstGeom>
        </p:spPr>
      </p:pic>
      <p:sp>
        <p:nvSpPr>
          <p:cNvPr id="25" name="TextBox 24">
            <a:extLst>
              <a:ext uri="{FF2B5EF4-FFF2-40B4-BE49-F238E27FC236}">
                <a16:creationId xmlns:a16="http://schemas.microsoft.com/office/drawing/2014/main" id="{899FD667-0E68-415B-AFE9-EBC3FA7C2AE2}"/>
              </a:ext>
            </a:extLst>
          </p:cNvPr>
          <p:cNvSpPr txBox="1"/>
          <p:nvPr/>
        </p:nvSpPr>
        <p:spPr>
          <a:xfrm>
            <a:off x="432527" y="3740942"/>
            <a:ext cx="733974" cy="238902"/>
          </a:xfrm>
          <a:prstGeom prst="rect">
            <a:avLst/>
          </a:prstGeom>
          <a:noFill/>
        </p:spPr>
        <p:txBody>
          <a:bodyPr wrap="none" lIns="36000" tIns="36000" rIns="36000" bIns="36000" rtlCol="0">
            <a:spAutoFit/>
          </a:bodyPr>
          <a:lstStyle/>
          <a:p>
            <a:pPr>
              <a:lnSpc>
                <a:spcPct val="90000"/>
              </a:lnSpc>
              <a:spcAft>
                <a:spcPts val="200"/>
              </a:spcAft>
            </a:pPr>
            <a:r>
              <a:rPr lang="en-IN" sz="1200" dirty="0">
                <a:gradFill>
                  <a:gsLst>
                    <a:gs pos="2917">
                      <a:schemeClr val="tx1"/>
                    </a:gs>
                    <a:gs pos="30000">
                      <a:schemeClr val="tx1"/>
                    </a:gs>
                  </a:gsLst>
                  <a:lin ang="5400000" scaled="0"/>
                </a:gradFill>
              </a:rPr>
              <a:t>Employee</a:t>
            </a:r>
          </a:p>
        </p:txBody>
      </p:sp>
      <p:cxnSp>
        <p:nvCxnSpPr>
          <p:cNvPr id="31" name="Straight Arrow Connector 30">
            <a:extLst>
              <a:ext uri="{FF2B5EF4-FFF2-40B4-BE49-F238E27FC236}">
                <a16:creationId xmlns:a16="http://schemas.microsoft.com/office/drawing/2014/main" id="{DA373C41-1847-47D6-8348-72627B443C6E}"/>
              </a:ext>
            </a:extLst>
          </p:cNvPr>
          <p:cNvCxnSpPr>
            <a:cxnSpLocks/>
            <a:stCxn id="14" idx="3"/>
            <a:endCxn id="15" idx="1"/>
          </p:cNvCxnSpPr>
          <p:nvPr/>
        </p:nvCxnSpPr>
        <p:spPr>
          <a:xfrm flipV="1">
            <a:off x="1083910" y="3496524"/>
            <a:ext cx="692599"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D98A415-10C2-412F-909A-19BDA9E97940}"/>
              </a:ext>
            </a:extLst>
          </p:cNvPr>
          <p:cNvSpPr txBox="1"/>
          <p:nvPr/>
        </p:nvSpPr>
        <p:spPr>
          <a:xfrm>
            <a:off x="1647323" y="3740942"/>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pic>
        <p:nvPicPr>
          <p:cNvPr id="16" name="Picture 15">
            <a:extLst>
              <a:ext uri="{FF2B5EF4-FFF2-40B4-BE49-F238E27FC236}">
                <a16:creationId xmlns:a16="http://schemas.microsoft.com/office/drawing/2014/main" id="{34D63925-B188-4704-83A9-387C70AF57D1}"/>
              </a:ext>
            </a:extLst>
          </p:cNvPr>
          <p:cNvPicPr>
            <a:picLocks noChangeAspect="1"/>
          </p:cNvPicPr>
          <p:nvPr/>
        </p:nvPicPr>
        <p:blipFill>
          <a:blip r:embed="rId6"/>
          <a:stretch>
            <a:fillRect/>
          </a:stretch>
        </p:blipFill>
        <p:spPr>
          <a:xfrm>
            <a:off x="3970406" y="3208169"/>
            <a:ext cx="554182" cy="554182"/>
          </a:xfrm>
          <a:prstGeom prst="rect">
            <a:avLst/>
          </a:prstGeom>
        </p:spPr>
      </p:pic>
      <p:pic>
        <p:nvPicPr>
          <p:cNvPr id="17" name="Picture 16">
            <a:extLst>
              <a:ext uri="{FF2B5EF4-FFF2-40B4-BE49-F238E27FC236}">
                <a16:creationId xmlns:a16="http://schemas.microsoft.com/office/drawing/2014/main" id="{8B208BA0-C201-4B68-895A-A9ACB19842B2}"/>
              </a:ext>
            </a:extLst>
          </p:cNvPr>
          <p:cNvPicPr>
            <a:picLocks noChangeAspect="1"/>
          </p:cNvPicPr>
          <p:nvPr/>
        </p:nvPicPr>
        <p:blipFill>
          <a:blip r:embed="rId7"/>
          <a:stretch>
            <a:fillRect/>
          </a:stretch>
        </p:blipFill>
        <p:spPr>
          <a:xfrm>
            <a:off x="6917730" y="3184292"/>
            <a:ext cx="600075" cy="581025"/>
          </a:xfrm>
          <a:prstGeom prst="rect">
            <a:avLst/>
          </a:prstGeom>
        </p:spPr>
      </p:pic>
      <p:sp>
        <p:nvSpPr>
          <p:cNvPr id="20" name="TextBox 19">
            <a:extLst>
              <a:ext uri="{FF2B5EF4-FFF2-40B4-BE49-F238E27FC236}">
                <a16:creationId xmlns:a16="http://schemas.microsoft.com/office/drawing/2014/main" id="{14BB7C65-D3A5-4679-BE1F-EE3378330CCA}"/>
              </a:ext>
            </a:extLst>
          </p:cNvPr>
          <p:cNvSpPr txBox="1"/>
          <p:nvPr/>
        </p:nvSpPr>
        <p:spPr>
          <a:xfrm>
            <a:off x="6639885" y="3631952"/>
            <a:ext cx="1172179" cy="653512"/>
          </a:xfrm>
          <a:prstGeom prst="rect">
            <a:avLst/>
          </a:prstGeom>
          <a:noFill/>
        </p:spPr>
        <p:txBody>
          <a:bodyPr wrap="none" lIns="182880" tIns="146304" rIns="182880" bIns="146304"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Meet Assist</a:t>
            </a:r>
          </a:p>
          <a:p>
            <a:pPr algn="ctr">
              <a:lnSpc>
                <a:spcPct val="90000"/>
              </a:lnSpc>
              <a:spcAft>
                <a:spcPts val="200"/>
              </a:spcAft>
            </a:pPr>
            <a:r>
              <a:rPr lang="en-IN" sz="1200" dirty="0">
                <a:gradFill>
                  <a:gsLst>
                    <a:gs pos="2917">
                      <a:schemeClr val="tx1"/>
                    </a:gs>
                    <a:gs pos="30000">
                      <a:schemeClr val="tx1"/>
                    </a:gs>
                  </a:gsLst>
                  <a:lin ang="5400000" scaled="0"/>
                </a:gradFill>
              </a:rPr>
              <a:t>App Service</a:t>
            </a:r>
          </a:p>
        </p:txBody>
      </p:sp>
      <p:sp>
        <p:nvSpPr>
          <p:cNvPr id="21" name="Rectangle 20">
            <a:extLst>
              <a:ext uri="{FF2B5EF4-FFF2-40B4-BE49-F238E27FC236}">
                <a16:creationId xmlns:a16="http://schemas.microsoft.com/office/drawing/2014/main" id="{2B8D989B-DB65-455A-8B97-814BF64781A4}"/>
              </a:ext>
            </a:extLst>
          </p:cNvPr>
          <p:cNvSpPr/>
          <p:nvPr/>
        </p:nvSpPr>
        <p:spPr bwMode="auto">
          <a:xfrm>
            <a:off x="3526348" y="1747846"/>
            <a:ext cx="4464109"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88225392-F58D-4F70-9AB3-EC2789EC1CB3}"/>
              </a:ext>
            </a:extLst>
          </p:cNvPr>
          <p:cNvSpPr txBox="1"/>
          <p:nvPr/>
        </p:nvSpPr>
        <p:spPr>
          <a:xfrm>
            <a:off x="3559643" y="3722280"/>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27" name="Straight Arrow Connector 26">
            <a:extLst>
              <a:ext uri="{FF2B5EF4-FFF2-40B4-BE49-F238E27FC236}">
                <a16:creationId xmlns:a16="http://schemas.microsoft.com/office/drawing/2014/main" id="{DE80D95C-C286-4D51-8054-13CA809E20E9}"/>
              </a:ext>
            </a:extLst>
          </p:cNvPr>
          <p:cNvCxnSpPr>
            <a:cxnSpLocks/>
            <a:endCxn id="17" idx="1"/>
          </p:cNvCxnSpPr>
          <p:nvPr/>
        </p:nvCxnSpPr>
        <p:spPr>
          <a:xfrm flipV="1">
            <a:off x="4674428" y="3474805"/>
            <a:ext cx="2243302" cy="2116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C54F382-C5EA-4541-85CD-08F61C667D62}"/>
              </a:ext>
            </a:extLst>
          </p:cNvPr>
          <p:cNvSpPr txBox="1"/>
          <p:nvPr/>
        </p:nvSpPr>
        <p:spPr>
          <a:xfrm>
            <a:off x="5291687" y="3310409"/>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Meeting coordinates</a:t>
            </a:r>
          </a:p>
        </p:txBody>
      </p:sp>
      <p:cxnSp>
        <p:nvCxnSpPr>
          <p:cNvPr id="34" name="Straight Arrow Connector 33">
            <a:extLst>
              <a:ext uri="{FF2B5EF4-FFF2-40B4-BE49-F238E27FC236}">
                <a16:creationId xmlns:a16="http://schemas.microsoft.com/office/drawing/2014/main" id="{1DCCEFAF-F9AE-4B87-8CEB-1659B48FBCA5}"/>
              </a:ext>
            </a:extLst>
          </p:cNvPr>
          <p:cNvCxnSpPr>
            <a:cxnSpLocks/>
            <a:stCxn id="84" idx="0"/>
          </p:cNvCxnSpPr>
          <p:nvPr/>
        </p:nvCxnSpPr>
        <p:spPr>
          <a:xfrm flipV="1">
            <a:off x="7197446" y="4222661"/>
            <a:ext cx="4060" cy="106308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E30F1D-2210-4D4A-87A4-D885D96B3D29}"/>
              </a:ext>
            </a:extLst>
          </p:cNvPr>
          <p:cNvSpPr txBox="1"/>
          <p:nvPr/>
        </p:nvSpPr>
        <p:spPr>
          <a:xfrm>
            <a:off x="6629844" y="4684933"/>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 POST Meeting info</a:t>
            </a:r>
          </a:p>
        </p:txBody>
      </p:sp>
      <p:pic>
        <p:nvPicPr>
          <p:cNvPr id="36" name="Graphic 35" descr="Cloud">
            <a:extLst>
              <a:ext uri="{FF2B5EF4-FFF2-40B4-BE49-F238E27FC236}">
                <a16:creationId xmlns:a16="http://schemas.microsoft.com/office/drawing/2014/main" id="{E574CF86-58FB-4C95-9056-82DFF57CC97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277966" y="1299713"/>
            <a:ext cx="755703" cy="755703"/>
          </a:xfrm>
          <a:prstGeom prst="rect">
            <a:avLst/>
          </a:prstGeom>
        </p:spPr>
      </p:pic>
      <p:sp>
        <p:nvSpPr>
          <p:cNvPr id="37" name="TextBox 36">
            <a:extLst>
              <a:ext uri="{FF2B5EF4-FFF2-40B4-BE49-F238E27FC236}">
                <a16:creationId xmlns:a16="http://schemas.microsoft.com/office/drawing/2014/main" id="{DDDA0424-9572-408A-823F-EE57CE1A351B}"/>
              </a:ext>
            </a:extLst>
          </p:cNvPr>
          <p:cNvSpPr txBox="1"/>
          <p:nvPr/>
        </p:nvSpPr>
        <p:spPr>
          <a:xfrm>
            <a:off x="2837388" y="1800617"/>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84" name="Picture 83">
            <a:extLst>
              <a:ext uri="{FF2B5EF4-FFF2-40B4-BE49-F238E27FC236}">
                <a16:creationId xmlns:a16="http://schemas.microsoft.com/office/drawing/2014/main" id="{DD58F312-8695-4CAE-8732-2684891BEB2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6857975" y="5285741"/>
            <a:ext cx="678942" cy="567798"/>
          </a:xfrm>
          <a:prstGeom prst="rect">
            <a:avLst/>
          </a:prstGeom>
        </p:spPr>
      </p:pic>
      <p:cxnSp>
        <p:nvCxnSpPr>
          <p:cNvPr id="29" name="Straight Arrow Connector 28">
            <a:extLst>
              <a:ext uri="{FF2B5EF4-FFF2-40B4-BE49-F238E27FC236}">
                <a16:creationId xmlns:a16="http://schemas.microsoft.com/office/drawing/2014/main" id="{37556E10-8EE7-47A3-A55C-04AB4759FFE3}"/>
              </a:ext>
            </a:extLst>
          </p:cNvPr>
          <p:cNvCxnSpPr>
            <a:cxnSpLocks/>
            <a:stCxn id="15" idx="3"/>
            <a:endCxn id="16" idx="1"/>
          </p:cNvCxnSpPr>
          <p:nvPr/>
        </p:nvCxnSpPr>
        <p:spPr>
          <a:xfrm flipV="1">
            <a:off x="2300384" y="3485260"/>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CB11297-813A-43AD-A366-3BCEBC036E25}"/>
              </a:ext>
            </a:extLst>
          </p:cNvPr>
          <p:cNvSpPr txBox="1"/>
          <p:nvPr/>
        </p:nvSpPr>
        <p:spPr>
          <a:xfrm>
            <a:off x="2646023" y="3349583"/>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ME</a:t>
            </a:r>
          </a:p>
        </p:txBody>
      </p:sp>
      <p:cxnSp>
        <p:nvCxnSpPr>
          <p:cNvPr id="131" name="Straight Arrow Connector 130">
            <a:extLst>
              <a:ext uri="{FF2B5EF4-FFF2-40B4-BE49-F238E27FC236}">
                <a16:creationId xmlns:a16="http://schemas.microsoft.com/office/drawing/2014/main" id="{C1A238B4-3F68-4975-A06D-D64965C51BC5}"/>
              </a:ext>
            </a:extLst>
          </p:cNvPr>
          <p:cNvCxnSpPr>
            <a:cxnSpLocks/>
            <a:stCxn id="17" idx="3"/>
          </p:cNvCxnSpPr>
          <p:nvPr/>
        </p:nvCxnSpPr>
        <p:spPr>
          <a:xfrm flipV="1">
            <a:off x="7517805" y="3474804"/>
            <a:ext cx="2052915"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52FB7046-D373-4E17-A8B9-9C25409EB77A}"/>
              </a:ext>
            </a:extLst>
          </p:cNvPr>
          <p:cNvSpPr txBox="1"/>
          <p:nvPr/>
        </p:nvSpPr>
        <p:spPr>
          <a:xfrm>
            <a:off x="9469170" y="2287749"/>
            <a:ext cx="1584666" cy="461665"/>
          </a:xfrm>
          <a:prstGeom prst="rect">
            <a:avLst/>
          </a:prstGeom>
          <a:noFill/>
        </p:spPr>
        <p:txBody>
          <a:bodyPr wrap="none" lIns="182880" tIns="146304" rIns="182880" bIns="146304" rtlCol="0">
            <a:spAutoFit/>
          </a:bodyPr>
          <a:lstStyle/>
          <a:p>
            <a:pPr algn="ctr">
              <a:lnSpc>
                <a:spcPct val="90000"/>
              </a:lnSpc>
              <a:spcAft>
                <a:spcPts val="600"/>
              </a:spcAft>
            </a:pPr>
            <a:r>
              <a:rPr lang="en-IN" sz="1200" b="1" dirty="0">
                <a:gradFill>
                  <a:gsLst>
                    <a:gs pos="2917">
                      <a:schemeClr val="tx1"/>
                    </a:gs>
                    <a:gs pos="30000">
                      <a:schemeClr val="tx1"/>
                    </a:gs>
                  </a:gsLst>
                  <a:lin ang="5400000" scaled="0"/>
                </a:gradFill>
              </a:rPr>
              <a:t>External Systems</a:t>
            </a:r>
          </a:p>
        </p:txBody>
      </p:sp>
      <p:sp>
        <p:nvSpPr>
          <p:cNvPr id="4" name="Title 8">
            <a:extLst>
              <a:ext uri="{FF2B5EF4-FFF2-40B4-BE49-F238E27FC236}">
                <a16:creationId xmlns:a16="http://schemas.microsoft.com/office/drawing/2014/main" id="{72085B53-CFAB-4DDE-8D69-DC91E969E132}"/>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Meeting Manager</a:t>
            </a:r>
          </a:p>
        </p:txBody>
      </p:sp>
      <p:pic>
        <p:nvPicPr>
          <p:cNvPr id="9" name="Picture 8">
            <a:extLst>
              <a:ext uri="{FF2B5EF4-FFF2-40B4-BE49-F238E27FC236}">
                <a16:creationId xmlns:a16="http://schemas.microsoft.com/office/drawing/2014/main" id="{5FD7F209-60B3-4C55-B63E-E23BEC4B97A0}"/>
              </a:ext>
            </a:extLst>
          </p:cNvPr>
          <p:cNvPicPr>
            <a:picLocks noChangeAspect="1"/>
          </p:cNvPicPr>
          <p:nvPr/>
        </p:nvPicPr>
        <p:blipFill>
          <a:blip r:embed="rId11"/>
          <a:stretch>
            <a:fillRect/>
          </a:stretch>
        </p:blipFill>
        <p:spPr>
          <a:xfrm>
            <a:off x="6999441" y="1947305"/>
            <a:ext cx="419100" cy="419100"/>
          </a:xfrm>
          <a:prstGeom prst="rect">
            <a:avLst/>
          </a:prstGeom>
        </p:spPr>
      </p:pic>
      <p:sp>
        <p:nvSpPr>
          <p:cNvPr id="65" name="TextBox 64">
            <a:extLst>
              <a:ext uri="{FF2B5EF4-FFF2-40B4-BE49-F238E27FC236}">
                <a16:creationId xmlns:a16="http://schemas.microsoft.com/office/drawing/2014/main" id="{8A066EDB-96E8-43F3-AEA2-73D5FA44ED16}"/>
              </a:ext>
            </a:extLst>
          </p:cNvPr>
          <p:cNvSpPr txBox="1"/>
          <p:nvPr/>
        </p:nvSpPr>
        <p:spPr>
          <a:xfrm>
            <a:off x="6822200" y="1793856"/>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AAD</a:t>
            </a:r>
          </a:p>
        </p:txBody>
      </p:sp>
      <p:cxnSp>
        <p:nvCxnSpPr>
          <p:cNvPr id="66" name="Straight Arrow Connector 65">
            <a:extLst>
              <a:ext uri="{FF2B5EF4-FFF2-40B4-BE49-F238E27FC236}">
                <a16:creationId xmlns:a16="http://schemas.microsoft.com/office/drawing/2014/main" id="{01706153-5D09-4652-98E3-EC88A7CBBB1C}"/>
              </a:ext>
            </a:extLst>
          </p:cNvPr>
          <p:cNvCxnSpPr>
            <a:cxnSpLocks/>
            <a:stCxn id="9" idx="2"/>
            <a:endCxn id="17" idx="0"/>
          </p:cNvCxnSpPr>
          <p:nvPr/>
        </p:nvCxnSpPr>
        <p:spPr>
          <a:xfrm>
            <a:off x="7208991" y="2366405"/>
            <a:ext cx="8777" cy="817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9E0DAD0-32C2-4DDF-BB25-605F2A127BE8}"/>
              </a:ext>
            </a:extLst>
          </p:cNvPr>
          <p:cNvSpPr txBox="1"/>
          <p:nvPr/>
        </p:nvSpPr>
        <p:spPr>
          <a:xfrm>
            <a:off x="6638618" y="2586549"/>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SSO &amp; User IDs</a:t>
            </a:r>
          </a:p>
        </p:txBody>
      </p:sp>
      <p:sp>
        <p:nvSpPr>
          <p:cNvPr id="32" name="TextBox 31">
            <a:extLst>
              <a:ext uri="{FF2B5EF4-FFF2-40B4-BE49-F238E27FC236}">
                <a16:creationId xmlns:a16="http://schemas.microsoft.com/office/drawing/2014/main" id="{2C7704D6-6046-4C7A-936F-0A90FC648D0A}"/>
              </a:ext>
            </a:extLst>
          </p:cNvPr>
          <p:cNvSpPr txBox="1"/>
          <p:nvPr/>
        </p:nvSpPr>
        <p:spPr>
          <a:xfrm>
            <a:off x="6047271" y="5338584"/>
            <a:ext cx="923963" cy="349702"/>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Meetings Database</a:t>
            </a:r>
          </a:p>
        </p:txBody>
      </p:sp>
      <p:sp>
        <p:nvSpPr>
          <p:cNvPr id="78" name="TextBox 77">
            <a:extLst>
              <a:ext uri="{FF2B5EF4-FFF2-40B4-BE49-F238E27FC236}">
                <a16:creationId xmlns:a16="http://schemas.microsoft.com/office/drawing/2014/main" id="{B47EBAC2-3F64-425C-BD91-1FA7D92DFAA9}"/>
              </a:ext>
            </a:extLst>
          </p:cNvPr>
          <p:cNvSpPr txBox="1"/>
          <p:nvPr/>
        </p:nvSpPr>
        <p:spPr>
          <a:xfrm>
            <a:off x="9727439" y="4706948"/>
            <a:ext cx="1219238" cy="218128"/>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1050" dirty="0"/>
              <a:t>Planner Tasks</a:t>
            </a:r>
          </a:p>
        </p:txBody>
      </p:sp>
      <p:cxnSp>
        <p:nvCxnSpPr>
          <p:cNvPr id="38" name="Connector: Elbow 37">
            <a:extLst>
              <a:ext uri="{FF2B5EF4-FFF2-40B4-BE49-F238E27FC236}">
                <a16:creationId xmlns:a16="http://schemas.microsoft.com/office/drawing/2014/main" id="{02B63309-E03F-4902-BC28-322C5324CFDE}"/>
              </a:ext>
            </a:extLst>
          </p:cNvPr>
          <p:cNvCxnSpPr>
            <a:cxnSpLocks/>
            <a:stCxn id="17" idx="3"/>
            <a:endCxn id="78" idx="1"/>
          </p:cNvCxnSpPr>
          <p:nvPr/>
        </p:nvCxnSpPr>
        <p:spPr>
          <a:xfrm>
            <a:off x="7517805" y="3474805"/>
            <a:ext cx="2209634" cy="1341207"/>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1B47FB4-1029-4B96-AED3-E756CD3A0E02}"/>
              </a:ext>
            </a:extLst>
          </p:cNvPr>
          <p:cNvSpPr txBox="1"/>
          <p:nvPr/>
        </p:nvSpPr>
        <p:spPr>
          <a:xfrm>
            <a:off x="8491824" y="4604809"/>
            <a:ext cx="1052994" cy="211203"/>
          </a:xfrm>
          <a:prstGeom prst="rect">
            <a:avLst/>
          </a:prstGeom>
          <a:no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Create Tasks</a:t>
            </a:r>
          </a:p>
        </p:txBody>
      </p:sp>
      <p:grpSp>
        <p:nvGrpSpPr>
          <p:cNvPr id="10" name="Group 9">
            <a:extLst>
              <a:ext uri="{FF2B5EF4-FFF2-40B4-BE49-F238E27FC236}">
                <a16:creationId xmlns:a16="http://schemas.microsoft.com/office/drawing/2014/main" id="{F468AC94-DD95-4D41-89D4-5C3D42136837}"/>
              </a:ext>
            </a:extLst>
          </p:cNvPr>
          <p:cNvGrpSpPr/>
          <p:nvPr/>
        </p:nvGrpSpPr>
        <p:grpSpPr>
          <a:xfrm>
            <a:off x="9694822" y="2966590"/>
            <a:ext cx="1219238" cy="815789"/>
            <a:chOff x="9655171" y="2906977"/>
            <a:chExt cx="1219238" cy="815789"/>
          </a:xfrm>
        </p:grpSpPr>
        <p:pic>
          <p:nvPicPr>
            <p:cNvPr id="3" name="Picture 2">
              <a:extLst>
                <a:ext uri="{FF2B5EF4-FFF2-40B4-BE49-F238E27FC236}">
                  <a16:creationId xmlns:a16="http://schemas.microsoft.com/office/drawing/2014/main" id="{19B60F8E-7C7D-4A09-AB57-BB164C61DE9F}"/>
                </a:ext>
              </a:extLst>
            </p:cNvPr>
            <p:cNvPicPr>
              <a:picLocks noChangeAspect="1"/>
            </p:cNvPicPr>
            <p:nvPr/>
          </p:nvPicPr>
          <p:blipFill>
            <a:blip r:embed="rId12"/>
            <a:stretch>
              <a:fillRect/>
            </a:stretch>
          </p:blipFill>
          <p:spPr>
            <a:xfrm>
              <a:off x="9979040" y="2906977"/>
              <a:ext cx="571500" cy="662940"/>
            </a:xfrm>
            <a:prstGeom prst="rect">
              <a:avLst/>
            </a:prstGeom>
          </p:spPr>
        </p:pic>
        <p:sp>
          <p:nvSpPr>
            <p:cNvPr id="130" name="TextBox 129">
              <a:extLst>
                <a:ext uri="{FF2B5EF4-FFF2-40B4-BE49-F238E27FC236}">
                  <a16:creationId xmlns:a16="http://schemas.microsoft.com/office/drawing/2014/main" id="{F199F034-E62E-4CFA-B0B9-A7BD4DF95539}"/>
                </a:ext>
              </a:extLst>
            </p:cNvPr>
            <p:cNvSpPr txBox="1"/>
            <p:nvPr/>
          </p:nvSpPr>
          <p:spPr>
            <a:xfrm>
              <a:off x="9655171" y="3359214"/>
              <a:ext cx="1219238" cy="363552"/>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1050" dirty="0"/>
                <a:t>OneNote Notebook</a:t>
              </a:r>
            </a:p>
          </p:txBody>
        </p:sp>
      </p:grpSp>
      <p:sp>
        <p:nvSpPr>
          <p:cNvPr id="82" name="TextBox 81">
            <a:extLst>
              <a:ext uri="{FF2B5EF4-FFF2-40B4-BE49-F238E27FC236}">
                <a16:creationId xmlns:a16="http://schemas.microsoft.com/office/drawing/2014/main" id="{4C77D6AC-2BF1-4AB6-A1A5-E5598F95661C}"/>
              </a:ext>
            </a:extLst>
          </p:cNvPr>
          <p:cNvSpPr txBox="1"/>
          <p:nvPr/>
        </p:nvSpPr>
        <p:spPr>
          <a:xfrm>
            <a:off x="8282339" y="3100474"/>
            <a:ext cx="1052994"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Create pages, insert content</a:t>
            </a:r>
          </a:p>
        </p:txBody>
      </p:sp>
      <p:sp>
        <p:nvSpPr>
          <p:cNvPr id="2" name="TextBox 1">
            <a:extLst>
              <a:ext uri="{FF2B5EF4-FFF2-40B4-BE49-F238E27FC236}">
                <a16:creationId xmlns:a16="http://schemas.microsoft.com/office/drawing/2014/main" id="{DD026258-5BE7-4B60-8A0E-7A91072CCFE6}"/>
              </a:ext>
            </a:extLst>
          </p:cNvPr>
          <p:cNvSpPr txBox="1"/>
          <p:nvPr/>
        </p:nvSpPr>
        <p:spPr>
          <a:xfrm>
            <a:off x="5019514" y="1840684"/>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Graph API</a:t>
            </a:r>
          </a:p>
        </p:txBody>
      </p:sp>
      <p:pic>
        <p:nvPicPr>
          <p:cNvPr id="6" name="Picture 5">
            <a:extLst>
              <a:ext uri="{FF2B5EF4-FFF2-40B4-BE49-F238E27FC236}">
                <a16:creationId xmlns:a16="http://schemas.microsoft.com/office/drawing/2014/main" id="{EDFF8F29-6FC0-4744-ABA7-1734FBB4D59A}"/>
              </a:ext>
            </a:extLst>
          </p:cNvPr>
          <p:cNvPicPr>
            <a:picLocks noChangeAspect="1"/>
          </p:cNvPicPr>
          <p:nvPr/>
        </p:nvPicPr>
        <p:blipFill>
          <a:blip r:embed="rId13"/>
          <a:stretch>
            <a:fillRect/>
          </a:stretch>
        </p:blipFill>
        <p:spPr>
          <a:xfrm>
            <a:off x="5215300" y="2033602"/>
            <a:ext cx="399558" cy="399558"/>
          </a:xfrm>
          <a:prstGeom prst="rect">
            <a:avLst/>
          </a:prstGeom>
        </p:spPr>
      </p:pic>
      <p:cxnSp>
        <p:nvCxnSpPr>
          <p:cNvPr id="8" name="Connector: Elbow 7">
            <a:extLst>
              <a:ext uri="{FF2B5EF4-FFF2-40B4-BE49-F238E27FC236}">
                <a16:creationId xmlns:a16="http://schemas.microsoft.com/office/drawing/2014/main" id="{94E03147-32F4-4041-9F25-5C3B5395CED4}"/>
              </a:ext>
            </a:extLst>
          </p:cNvPr>
          <p:cNvCxnSpPr>
            <a:cxnSpLocks/>
            <a:stCxn id="6" idx="2"/>
            <a:endCxn id="17" idx="0"/>
          </p:cNvCxnSpPr>
          <p:nvPr/>
        </p:nvCxnSpPr>
        <p:spPr>
          <a:xfrm rot="16200000" flipH="1">
            <a:off x="5940857" y="1907381"/>
            <a:ext cx="751132" cy="1802689"/>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1D1284D-0BE9-4799-A943-F424E0DD9CB3}"/>
              </a:ext>
            </a:extLst>
          </p:cNvPr>
          <p:cNvSpPr txBox="1"/>
          <p:nvPr/>
        </p:nvSpPr>
        <p:spPr>
          <a:xfrm>
            <a:off x="5663907" y="2816208"/>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OneNote, Planner</a:t>
            </a:r>
          </a:p>
        </p:txBody>
      </p:sp>
      <p:pic>
        <p:nvPicPr>
          <p:cNvPr id="1026" name="Picture 2" descr="planner-logo | MPUG">
            <a:extLst>
              <a:ext uri="{FF2B5EF4-FFF2-40B4-BE49-F238E27FC236}">
                <a16:creationId xmlns:a16="http://schemas.microsoft.com/office/drawing/2014/main" id="{2F058050-70FE-4B21-9801-F5638446569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9865423" y="4142845"/>
            <a:ext cx="908882" cy="52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450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dirty="0">
                <a:cs typeface="Segoe UI Light" panose="020B0502040204020203" pitchFamily="34" charset="0"/>
              </a:rPr>
              <a:t>Employee Onboarding</a:t>
            </a:r>
            <a:endParaRPr lang="en-US" sz="2800" b="1" i="1" dirty="0">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dirty="0">
                <a:ln>
                  <a:noFill/>
                </a:ln>
                <a:solidFill>
                  <a:prstClr val="white"/>
                </a:solidFill>
                <a:effectLst/>
                <a:uLnTx/>
                <a:uFillTx/>
                <a:latin typeface="Segoe UI Light" pitchFamily="34" charset="0"/>
                <a:ea typeface="Segoe UI" pitchFamily="34" charset="0"/>
                <a:cs typeface="Segoe UI" pitchFamily="34" charset="0"/>
              </a:rPr>
              <a:t>Cross-</a:t>
            </a:r>
            <a:r>
              <a:rPr kumimoji="0" lang="en-US" sz="3600" b="0" i="0" u="none" strike="noStrike" kern="1200" cap="none" spc="-98" normalizeH="0" baseline="0" noProof="0" dirty="0" err="1">
                <a:ln>
                  <a:noFill/>
                </a:ln>
                <a:solidFill>
                  <a:prstClr val="white"/>
                </a:solidFill>
                <a:effectLst/>
                <a:uLnTx/>
                <a:uFillTx/>
                <a:latin typeface="Segoe UI Light" pitchFamily="34" charset="0"/>
                <a:ea typeface="Segoe UI" pitchFamily="34" charset="0"/>
                <a:cs typeface="Segoe UI" pitchFamily="34" charset="0"/>
              </a:rPr>
              <a:t>IndustryBook</a:t>
            </a:r>
            <a:r>
              <a:rPr kumimoji="0" lang="en-US" sz="3600" b="0" i="0" u="none" strike="noStrike" kern="1200" cap="none" spc="-98" normalizeH="0" baseline="0" noProof="0" dirty="0">
                <a:ln>
                  <a:noFill/>
                </a:ln>
                <a:solidFill>
                  <a:prstClr val="white"/>
                </a:solidFill>
                <a:effectLst/>
                <a:uLnTx/>
                <a:uFillTx/>
                <a:latin typeface="Segoe UI Light" pitchFamily="34" charset="0"/>
                <a:ea typeface="Segoe UI" pitchFamily="34" charset="0"/>
                <a:cs typeface="Segoe UI" pitchFamily="34" charset="0"/>
              </a:rPr>
              <a:t>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397432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393657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dirty="0">
                <a:solidFill>
                  <a:srgbClr val="002050"/>
                </a:solidFill>
                <a:latin typeface="Segoe UI Light"/>
                <a:cs typeface="Segoe UI Semibold" panose="020B0702040204020203" pitchFamily="34" charset="0"/>
              </a:rPr>
              <a:t>Current State</a:t>
            </a:r>
            <a:endParaRPr lang="en-US" sz="2400" dirty="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200" dirty="0">
                <a:solidFill>
                  <a:srgbClr val="505050"/>
                </a:solidFill>
              </a:rPr>
              <a:t>Reta gets an e-mail from Contoso HR Team confirming her onboarding sessions and a link to update her HR profile</a:t>
            </a:r>
          </a:p>
          <a:p>
            <a:pPr marL="268288" lvl="0" indent="-268288" defTabSz="914400">
              <a:spcBef>
                <a:spcPts val="600"/>
              </a:spcBef>
              <a:buFont typeface="Arial" panose="020B0604020202020204" pitchFamily="34" charset="0"/>
              <a:buChar char="•"/>
            </a:pPr>
            <a:r>
              <a:rPr lang="en-US" sz="1200" dirty="0">
                <a:solidFill>
                  <a:srgbClr val="505050"/>
                </a:solidFill>
              </a:rPr>
              <a:t>Reta’s team manager sends another e-mail asking Reta to write a fun introduction about herself which they will then post on New Hire Introductions channel</a:t>
            </a:r>
          </a:p>
          <a:p>
            <a:pPr marL="268288" lvl="0" indent="-268288" defTabSz="914400">
              <a:spcBef>
                <a:spcPts val="600"/>
              </a:spcBef>
              <a:buFont typeface="Arial" panose="020B0604020202020204" pitchFamily="34" charset="0"/>
              <a:buChar char="•"/>
            </a:pPr>
            <a:r>
              <a:rPr lang="en-US" sz="1200" dirty="0">
                <a:solidFill>
                  <a:srgbClr val="505050"/>
                </a:solidFill>
              </a:rPr>
              <a:t>Reta gets added to a mailer group of new hires in her batch. The new hires get introduction blasts of their colleagues and reply all to reach everyone. </a:t>
            </a:r>
          </a:p>
          <a:p>
            <a:pPr marL="268288" lvl="0" indent="-268288" defTabSz="914400">
              <a:spcBef>
                <a:spcPts val="600"/>
              </a:spcBef>
              <a:buFont typeface="Arial" panose="020B0604020202020204" pitchFamily="34" charset="0"/>
              <a:buChar char="•"/>
            </a:pPr>
            <a:r>
              <a:rPr lang="en-US" sz="1200" dirty="0">
                <a:solidFill>
                  <a:srgbClr val="505050"/>
                </a:solidFill>
              </a:rPr>
              <a:t>The emailer list quickly spins out of control as a lot of new hires try to ask questions and get answers from everyone else. Reta finds it very difficult to keep track of conversations and updates over e-mails. </a:t>
            </a:r>
          </a:p>
          <a:p>
            <a:pPr marL="268288" lvl="0" indent="-268288" defTabSz="914400">
              <a:spcBef>
                <a:spcPts val="600"/>
              </a:spcBef>
              <a:buFont typeface="Arial" panose="020B0604020202020204" pitchFamily="34" charset="0"/>
              <a:buChar char="•"/>
            </a:pPr>
            <a:r>
              <a:rPr lang="en-US" sz="1200" dirty="0">
                <a:solidFill>
                  <a:srgbClr val="505050"/>
                </a:solidFill>
              </a:rPr>
              <a:t>Outside the mailer list, Reta also receives frequent reminders about trainings, new hire pack of information, and NDA to sign</a:t>
            </a:r>
          </a:p>
          <a:p>
            <a:pPr marL="268288" lvl="0" indent="-268288" defTabSz="914400">
              <a:spcBef>
                <a:spcPts val="600"/>
              </a:spcBef>
              <a:buFont typeface="Arial" panose="020B0604020202020204" pitchFamily="34" charset="0"/>
              <a:buChar char="•"/>
            </a:pPr>
            <a:r>
              <a:rPr lang="en-US" sz="1200" dirty="0">
                <a:solidFill>
                  <a:srgbClr val="505050"/>
                </a:solidFill>
              </a:rPr>
              <a:t>Post a couple of days, Reta is assigned a buddy who gets introduced over e-mail and they get to chat and meet up over Teams</a:t>
            </a:r>
          </a:p>
          <a:p>
            <a:pPr marL="268288" lvl="0" indent="-268288" defTabSz="914400">
              <a:spcBef>
                <a:spcPts val="600"/>
              </a:spcBef>
              <a:buFont typeface="Arial" panose="020B0604020202020204" pitchFamily="34" charset="0"/>
              <a:buChar char="•"/>
            </a:pPr>
            <a:r>
              <a:rPr lang="en-US" sz="1200" dirty="0">
                <a:solidFill>
                  <a:srgbClr val="505050"/>
                </a:solidFill>
              </a:rPr>
              <a:t>Every few weeks, Contoso sends an e-mail to fill up onboarding survey with a few reminders spamming Reta’s mailbox. </a:t>
            </a:r>
          </a:p>
          <a:p>
            <a:pPr marL="268288" lvl="0" indent="-268288" defTabSz="914400">
              <a:spcBef>
                <a:spcPts val="600"/>
              </a:spcBef>
              <a:buFont typeface="Arial" panose="020B0604020202020204" pitchFamily="34" charset="0"/>
              <a:buChar char="•"/>
            </a:pPr>
            <a:endParaRPr lang="en-US" sz="1200" dirty="0">
              <a:solidFill>
                <a:srgbClr val="505050"/>
              </a:solidFill>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dirty="0">
                <a:solidFill>
                  <a:srgbClr val="002050"/>
                </a:solidFill>
                <a:latin typeface="Segoe UI Light"/>
                <a:cs typeface="Segoe UI Semibold" panose="020B0702040204020203" pitchFamily="34" charset="0"/>
              </a:rPr>
              <a:t>Future State</a:t>
            </a:r>
            <a:endParaRPr lang="en-US" sz="1200" dirty="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Daniela logs in her Teams app to access the knowledge base. She uses the app to search for assets available in the organization</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Since the assets are tagged with meta data and categorized in logical groupings, Daniela is able to quickly find materials useful for her industry and type of project</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The app takes as input Daniela’s need after a series of questions. Based on her responses, the app intelligently surfaces the latest version of relevant assets that Daniela can use in her customer conversations. </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In addition to providing these assets, the app also provides a comprehensive list of SMEs in each domain based on the contributors information that it maintains</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Daniela can use the app to submit assets for review by central team. Daniela provides useful context around the asset and submits using the app. Based on the type of content submitted, the app submits it to right team for review</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Daniela gets to see real time updates of the content review and approval. </a:t>
            </a: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41174"/>
            <a:ext cx="11476493" cy="744014"/>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200" dirty="0">
                  <a:solidFill>
                    <a:schemeClr val="tx1"/>
                  </a:solidFill>
                  <a:ea typeface="Segoe UI" pitchFamily="34" charset="0"/>
                  <a:cs typeface="Segoe UI" pitchFamily="34" charset="0"/>
                </a:rPr>
                <a:t>Reta, a new hire at Contoso services is looking forward to joining her new job post college. Unfortunately, due to a global pandemic, the onboarding has been modified to be conducted in remote manner over Teams calls, and channels</a:t>
              </a:r>
            </a:p>
            <a:p>
              <a:pPr marL="182563" indent="-182563" defTabSz="932472" fontAlgn="base">
                <a:lnSpc>
                  <a:spcPct val="90000"/>
                </a:lnSpc>
                <a:spcBef>
                  <a:spcPct val="0"/>
                </a:spcBef>
                <a:spcAft>
                  <a:spcPts val="300"/>
                </a:spcAft>
                <a:buFont typeface="Arial" panose="020B0604020202020204" pitchFamily="34" charset="0"/>
                <a:buChar char="•"/>
              </a:pPr>
              <a:r>
                <a:rPr lang="en-IN" sz="1200" dirty="0">
                  <a:solidFill>
                    <a:schemeClr val="tx1"/>
                  </a:solidFill>
                  <a:ea typeface="Segoe UI" pitchFamily="34" charset="0"/>
                  <a:cs typeface="Segoe UI" pitchFamily="34" charset="0"/>
                </a:rPr>
                <a:t>Daniela, HR manager at Contoso would like to provide a great onboarding experience for Reta and rest of the new hire batch, at par with the in-person onboarding sessions they have conducted the past few years. </a:t>
              </a:r>
            </a:p>
          </p:txBody>
        </p:sp>
      </p:gr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3"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359597"/>
            <a:ext cx="217235" cy="217235"/>
          </a:xfrm>
          <a:prstGeom prst="rect">
            <a:avLst/>
          </a:prstGeom>
        </p:spPr>
      </p:pic>
      <p:pic>
        <p:nvPicPr>
          <p:cNvPr id="23" name="Graphic 22" descr="Warning">
            <a:extLst>
              <a:ext uri="{FF2B5EF4-FFF2-40B4-BE49-F238E27FC236}">
                <a16:creationId xmlns:a16="http://schemas.microsoft.com/office/drawing/2014/main" id="{E32750EB-4BCE-42CC-8F39-D21B0F5029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978688"/>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4399458"/>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045959"/>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sp>
        <p:nvSpPr>
          <p:cNvPr id="10" name="Rectangle 9">
            <a:extLst>
              <a:ext uri="{FF2B5EF4-FFF2-40B4-BE49-F238E27FC236}">
                <a16:creationId xmlns:a16="http://schemas.microsoft.com/office/drawing/2014/main" id="{2C3D425F-1A04-487C-B344-0A608559F06D}"/>
              </a:ext>
            </a:extLst>
          </p:cNvPr>
          <p:cNvSpPr/>
          <p:nvPr/>
        </p:nvSpPr>
        <p:spPr>
          <a:xfrm rot="16200000">
            <a:off x="9286349" y="531572"/>
            <a:ext cx="1393214" cy="330072"/>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dirty="0">
                <a:solidFill>
                  <a:prstClr val="white"/>
                </a:solidFill>
                <a:cs typeface="Segoe UI Semibold" panose="020B0702040204020203" pitchFamily="34" charset="0"/>
              </a:rPr>
              <a:t>Employee</a:t>
            </a:r>
          </a:p>
        </p:txBody>
      </p:sp>
      <p:pic>
        <p:nvPicPr>
          <p:cNvPr id="11" name="Picture 2" descr="HRC20_hybridWorkplace_087">
            <a:extLst>
              <a:ext uri="{FF2B5EF4-FFF2-40B4-BE49-F238E27FC236}">
                <a16:creationId xmlns:a16="http://schemas.microsoft.com/office/drawing/2014/main" id="{95C00E71-BB95-4848-A346-FE2532B2A90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32988" y="-3921"/>
            <a:ext cx="2089823" cy="139321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Warning">
            <a:extLst>
              <a:ext uri="{FF2B5EF4-FFF2-40B4-BE49-F238E27FC236}">
                <a16:creationId xmlns:a16="http://schemas.microsoft.com/office/drawing/2014/main" id="{3A4EFA30-9F75-44DE-B977-2A6148B5FE8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494437"/>
            <a:ext cx="217235" cy="217235"/>
          </a:xfrm>
          <a:prstGeom prst="rect">
            <a:avLst/>
          </a:prstGeom>
        </p:spPr>
      </p:pic>
      <p:pic>
        <p:nvPicPr>
          <p:cNvPr id="20" name="Graphic 19" descr="Warning">
            <a:extLst>
              <a:ext uri="{FF2B5EF4-FFF2-40B4-BE49-F238E27FC236}">
                <a16:creationId xmlns:a16="http://schemas.microsoft.com/office/drawing/2014/main" id="{94F4CCB0-43C0-4454-921A-BA6B7C480D8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915207"/>
            <a:ext cx="217235" cy="217235"/>
          </a:xfrm>
          <a:prstGeom prst="rect">
            <a:avLst/>
          </a:prstGeom>
        </p:spPr>
      </p:pic>
    </p:spTree>
    <p:extLst>
      <p:ext uri="{BB962C8B-B14F-4D97-AF65-F5344CB8AC3E}">
        <p14:creationId xmlns:p14="http://schemas.microsoft.com/office/powerpoint/2010/main" val="935758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277273"/>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Reta Taylor, New Hire</a:t>
            </a:r>
          </a:p>
          <a:p>
            <a:r>
              <a:rPr lang="en-US" sz="1800" dirty="0">
                <a:latin typeface="Segoe UI Semilight" panose="020B0402040204020203" pitchFamily="34" charset="0"/>
                <a:cs typeface="Segoe UI Semilight" panose="020B0402040204020203" pitchFamily="34" charset="0"/>
              </a:rPr>
              <a:t>Daniela is a new hire at Contoso Services who will be joining the team </a:t>
            </a:r>
            <a:r>
              <a:rPr lang="en-US" dirty="0">
                <a:latin typeface="Segoe UI Semilight" panose="020B0402040204020203" pitchFamily="34" charset="0"/>
                <a:cs typeface="Segoe UI Semilight" panose="020B0402040204020203" pitchFamily="34" charset="0"/>
              </a:rPr>
              <a:t>Northwind Traders. </a:t>
            </a:r>
            <a:r>
              <a:rPr lang="en-US" sz="1800" dirty="0">
                <a:latin typeface="Segoe UI Semilight" panose="020B0402040204020203" pitchFamily="34" charset="0"/>
                <a:cs typeface="Segoe UI Semilight" panose="020B0402040204020203" pitchFamily="34" charset="0"/>
              </a:rPr>
              <a:t>She is a college grad and is eager to learn and grow in her first job out of college.</a:t>
            </a:r>
          </a:p>
        </p:txBody>
      </p:sp>
      <p:sp>
        <p:nvSpPr>
          <p:cNvPr id="6" name="Oval 5">
            <a:extLst>
              <a:ext uri="{FF2B5EF4-FFF2-40B4-BE49-F238E27FC236}">
                <a16:creationId xmlns:a16="http://schemas.microsoft.com/office/drawing/2014/main" id="{A230B484-D18F-6C4B-8342-67B6981233E8}"/>
              </a:ext>
            </a:extLst>
          </p:cNvPr>
          <p:cNvSpPr/>
          <p:nvPr/>
        </p:nvSpPr>
        <p:spPr>
          <a:xfrm>
            <a:off x="791736" y="1828800"/>
            <a:ext cx="903249" cy="903249"/>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1175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Reta has joined Contoso team recently and is waiting to be onboarded. As she gets her work device and sets up Teams, she has a message waiting for her from HR Tools app.</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20393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welcomes Reta into the firm and team and provides her with a list of helpful suggestions, actions that the app can do for her. It also prompts her to sign in to move forward. </a:t>
            </a:r>
          </a:p>
        </p:txBody>
      </p:sp>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168228" y="550800"/>
            <a:ext cx="9852209" cy="5745599"/>
          </a:xfrm>
          <a:prstGeom prst="rect">
            <a:avLst/>
          </a:prstGeom>
        </p:spPr>
      </p:pic>
    </p:spTree>
    <p:extLst>
      <p:ext uri="{BB962C8B-B14F-4D97-AF65-F5344CB8AC3E}">
        <p14:creationId xmlns:p14="http://schemas.microsoft.com/office/powerpoint/2010/main" val="23862798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Reta signs in, the app provides her with a summary information of her profile which has some pending information to be updated. It asks Reta to proceed to update it right within the app. </a:t>
            </a:r>
          </a:p>
        </p:txBody>
      </p:sp>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162136" y="550800"/>
            <a:ext cx="9864395" cy="5745599"/>
          </a:xfrm>
          <a:prstGeom prst="rect">
            <a:avLst/>
          </a:prstGeom>
        </p:spPr>
      </p:pic>
    </p:spTree>
    <p:extLst>
      <p:ext uri="{BB962C8B-B14F-4D97-AF65-F5344CB8AC3E}">
        <p14:creationId xmlns:p14="http://schemas.microsoft.com/office/powerpoint/2010/main" val="3705773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Once Reta clicks on Edit Profile, the app redirects her to a tab called ‘My Info’ which has fields for Reta to validate and complete as part of her HR onboarding.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1" y="550800"/>
            <a:ext cx="9870265" cy="5745598"/>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19121169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tab surface is interactive, clear and guides Reta to each step of filling her profile with useful tips around any FAQs she might have. Reta uses the tab to upload her profile picture using a file that she has on her device.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1" y="550800"/>
            <a:ext cx="9870264" cy="5745598"/>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892464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Once Reta completes filling her HR profile formally for HR records, the app provides another space for Reta to introduce herself informally to her co-workers.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1" y="550800"/>
            <a:ext cx="9870264" cy="5745597"/>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2749307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Babak gets a notification from the Check-in app prompting to sign in and provide check-in information. </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562651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Reta clicks on the Introduce button, it opens a pop up dialog box asking fun, informal questions about her. In this way, the app gets a templatized version of intros provided to the Team whenever a new person joins the team.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2" y="550800"/>
            <a:ext cx="9870262" cy="5745597"/>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102969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554272"/>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Daniela Mandera, HR Manager</a:t>
            </a:r>
          </a:p>
          <a:p>
            <a:r>
              <a:rPr lang="en-US" sz="1800" dirty="0">
                <a:latin typeface="Segoe UI Semilight" panose="020B0402040204020203" pitchFamily="34" charset="0"/>
                <a:cs typeface="Segoe UI Semilight" panose="020B0402040204020203" pitchFamily="34" charset="0"/>
              </a:rPr>
              <a:t>Daniela is a HR manager at Contoso Services and takes care of hiring for multiple teams within Contoso. She oversees hiring, negotiations, onboarding for new hires and new hire training. </a:t>
            </a:r>
          </a:p>
        </p:txBody>
      </p:sp>
      <p:sp>
        <p:nvSpPr>
          <p:cNvPr id="6" name="Oval 5">
            <a:extLst>
              <a:ext uri="{FF2B5EF4-FFF2-40B4-BE49-F238E27FC236}">
                <a16:creationId xmlns:a16="http://schemas.microsoft.com/office/drawing/2014/main" id="{A230B484-D18F-6C4B-8342-67B6981233E8}"/>
              </a:ext>
            </a:extLst>
          </p:cNvPr>
          <p:cNvSpPr/>
          <p:nvPr/>
        </p:nvSpPr>
        <p:spPr>
          <a:xfrm>
            <a:off x="791736" y="1828800"/>
            <a:ext cx="903249" cy="903249"/>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7561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Daniela, the HR manager in Contoso gets the completed profile information of all new joiners. Daniela may review the introductions submitted and approve</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01661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HR Tools app for Daniela shows a different set of information for HR Managers. Since Daniela is a HR Manager, she gets to view the new employees who joined the team and review the introductions that were submitted by them.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3" y="550800"/>
            <a:ext cx="9870260" cy="5745596"/>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26788772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may review the introductions submitted within the app, and reject the ones that might need some additional information. Employee whose introduction was rejected is requested by the app to resubmit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3" y="550800"/>
            <a:ext cx="9870260" cy="5745595"/>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29025151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Once Daniela has reviewed the applications, she proceeds to schedule a post covering the introductions of new joiners. This post will be shared by the app in the Teams that new joiners will be added to. </a:t>
            </a:r>
          </a:p>
        </p:txBody>
      </p:sp>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3" y="550800"/>
            <a:ext cx="9870259" cy="5745595"/>
          </a:xfrm>
          <a:prstGeom prst="rect">
            <a:avLst/>
          </a:prstGeom>
        </p:spPr>
      </p:pic>
    </p:spTree>
    <p:extLst>
      <p:ext uri="{BB962C8B-B14F-4D97-AF65-F5344CB8AC3E}">
        <p14:creationId xmlns:p14="http://schemas.microsoft.com/office/powerpoint/2010/main" val="18314436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Once Daniela has reviewed the applications, she proceeds to schedule a post covering the introductions of new joiners. This post will be shared by the app in the Teams that new joiners will be added to.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3" y="550800"/>
            <a:ext cx="9870259" cy="5745595"/>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23368986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On the second day of onboarding, Reta gets invited to join a Team with other new employees who joined Contoso in the same batch</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44521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prompts an invite for Reta to join a New Hire Team of 2020 which will have other employees who joined in the same time frame as Reta but across different teams and business units.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2" y="550800"/>
            <a:ext cx="9870262" cy="5745596"/>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333481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Reta joins the team, she is greeted with Introductions of fellow new hires and the app posts introductions of each other in regular intervals for employees to get to know each other.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3" y="550800"/>
            <a:ext cx="9870259" cy="5745594"/>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3263899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the app is added, it presents a welcome card walking Babak through the various features available as part of Check-in app. It also directs Babak to sign-in to start using the app. The Take a Tour button opens a task module with video walkthrough of various features of the app.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5" y="549456"/>
            <a:ext cx="9862242" cy="5745600"/>
          </a:xfrm>
          <a:prstGeom prst="rect">
            <a:avLst/>
          </a:prstGeom>
        </p:spPr>
      </p:pic>
    </p:spTree>
    <p:extLst>
      <p:ext uri="{BB962C8B-B14F-4D97-AF65-F5344CB8AC3E}">
        <p14:creationId xmlns:p14="http://schemas.microsoft.com/office/powerpoint/2010/main" val="1185312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All information relevant for new hires is pushed by the app within this Team. Employees get to discover information about Contoso, HR services, trainings together with other employees promoting a feeling of community.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4" y="550800"/>
            <a:ext cx="9870257" cy="5745594"/>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2526664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All information relevant for new hires is pushed by the app within this Team. Employees get to discover information about Contoso, HR services, trainings together with other employees promoting a feeling of community.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4" y="550800"/>
            <a:ext cx="9870257" cy="5745593"/>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3189125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New Hires from different teams who might otherwise not interact with each other, also get to meet and know about different teams. This promotes culture of establishing connections and drives One Contoso value.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5" y="550800"/>
            <a:ext cx="9870255" cy="5745592"/>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14730091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HR Managers can send polls to check if new hires have completed their mandatory trainings in an efficient manner. New hires can also discuss about trainings, to do action items in the channel. Reta, as a new hire, gets a notification reminder to complete her NDA signing.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6" y="550800"/>
            <a:ext cx="9870253" cy="5745592"/>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2714025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Clicking on the notification takes Reta back to her personal scope. The bot provides a message with options to view the NDA and requesting Reta to sign the name.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5" y="550800"/>
            <a:ext cx="9870255" cy="5745592"/>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1516785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Clicking on view NDA, Reta is taken to tab marked Policies which walks her through various sections of the NDA. Reta may continue reading the NDA and sign as an acknowledgment at the end</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6" y="550800"/>
            <a:ext cx="9870253" cy="5745592"/>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28655641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At the end of first 10 days, 30 days and 60 days of onboarding, the app sends respective surveys to check on the new hires</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86257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Reta starts to work on her day to day responsibilities, the app sends periodic surveys to assess onboarding effectiveness, Reta’s comfort quotient with the team and other relevant parameters</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6" y="550800"/>
            <a:ext cx="9870253" cy="5745591"/>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28057370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Reta starts to work on her day to day responsibilities, the app sends periodic surveys to assess onboarding effectiveness, Reta’s comfort quotient with the team and other relevant parameters</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6" y="550800"/>
            <a:ext cx="9870252" cy="5745591"/>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24364962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400110"/>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Daniela is able to view the results of the employee surveys in a central dashboard view</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46973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 signing in, Babak is provided with a summary information of his profile indicating his role, manager and location in office. This will be used for location based check in and for providing aggregated information to manager. </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5" y="549456"/>
            <a:ext cx="9862242" cy="5745599"/>
          </a:xfrm>
          <a:prstGeom prst="rect">
            <a:avLst/>
          </a:prstGeom>
        </p:spPr>
      </p:pic>
    </p:spTree>
    <p:extLst>
      <p:ext uri="{BB962C8B-B14F-4D97-AF65-F5344CB8AC3E}">
        <p14:creationId xmlns:p14="http://schemas.microsoft.com/office/powerpoint/2010/main" val="2556263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participants complete the survey, the results are communicated to Daniela to consume and work on feedback</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6" y="550800"/>
            <a:ext cx="9870252" cy="5745590"/>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27631929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Viewing the results provides Daniela with a dashboard view of responses the survey had received. The dashboard is configurable to provide quick insights for Daniela to act upon</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7" y="550800"/>
            <a:ext cx="9870250" cy="5745590"/>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35805364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During the course of onboarding, the app also provides a number of opportunities for Reta to ramp up and get integrated into her team quickly</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327045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pairs Reta with cross-team members from time to time to help grow her network</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7" y="550800"/>
            <a:ext cx="9870250" cy="5745589"/>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449038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At regular intervals, it prompts Reta to complete her Mandatory trainings</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8" y="550800"/>
            <a:ext cx="9870248" cy="5745589"/>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1699239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Each training can be added as an event to Reta’s calendar to remind her. Clicking on a training provides more details around the venue, mode of delivery as well. For certain trainings, the app also allows registration directly from Teams.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8" y="550800"/>
            <a:ext cx="9870248" cy="5745588"/>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638716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Employee onboarding app also proactively suggest Reta with Teams she can join based on the common teams of her closest collaborators </a:t>
            </a:r>
          </a:p>
        </p:txBody>
      </p:sp>
      <p:pic>
        <p:nvPicPr>
          <p:cNvPr id="6" name="Picture 5">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59208" y="550800"/>
            <a:ext cx="9870247" cy="5745588"/>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Tree>
    <p:extLst>
      <p:ext uri="{BB962C8B-B14F-4D97-AF65-F5344CB8AC3E}">
        <p14:creationId xmlns:p14="http://schemas.microsoft.com/office/powerpoint/2010/main" val="19703867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2616101"/>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u="sng" dirty="0">
                <a:solidFill>
                  <a:schemeClr val="dk1"/>
                </a:solidFill>
              </a:rPr>
              <a:t>Personal Scoped App:</a:t>
            </a:r>
            <a:r>
              <a:rPr lang="en-IN" sz="1200" dirty="0">
                <a:solidFill>
                  <a:schemeClr val="dk1"/>
                </a:solidFill>
              </a:rPr>
              <a:t> The app is designed to be predominantly personal scoped app (with personal tab and personal bot) because the information consumption experience is personal in nature. Onboarding format would be standard but the messages, teams, onboarding buddy, trainings, NDA documents are different for each employee. It works best to be communicated in each employee’s personal scope</a:t>
            </a:r>
          </a:p>
          <a:p>
            <a:pPr marL="265113" lvl="1" indent="-171450">
              <a:spcAft>
                <a:spcPts val="1200"/>
              </a:spcAft>
              <a:buFont typeface="Arial" panose="020B0604020202020204" pitchFamily="34" charset="0"/>
              <a:buChar char="•"/>
            </a:pPr>
            <a:r>
              <a:rPr lang="en-IN" sz="1200" b="1" u="sng" dirty="0">
                <a:solidFill>
                  <a:schemeClr val="dk1"/>
                </a:solidFill>
              </a:rPr>
              <a:t>Channel Scope Bot:</a:t>
            </a:r>
            <a:r>
              <a:rPr lang="en-IN" sz="1200" dirty="0">
                <a:solidFill>
                  <a:schemeClr val="dk1"/>
                </a:solidFill>
              </a:rPr>
              <a:t> The bot exists in both personal and channel scope. The channel scope element comes into play when posting introductions into a Team, creating a Team and adding new hires to the team. </a:t>
            </a:r>
          </a:p>
          <a:p>
            <a:pPr marL="265113" lvl="1" indent="-171450">
              <a:spcAft>
                <a:spcPts val="1200"/>
              </a:spcAft>
              <a:buFont typeface="Arial" panose="020B0604020202020204" pitchFamily="34" charset="0"/>
              <a:buChar char="•"/>
            </a:pPr>
            <a:r>
              <a:rPr lang="en-IN" sz="1200" b="1" dirty="0">
                <a:solidFill>
                  <a:schemeClr val="dk1"/>
                </a:solidFill>
                <a:hlinkClick r:id="rId3"/>
              </a:rPr>
              <a:t>Task Modules </a:t>
            </a:r>
            <a:r>
              <a:rPr lang="en-IN" sz="1200" dirty="0">
                <a:solidFill>
                  <a:schemeClr val="dk1"/>
                </a:solidFill>
              </a:rPr>
              <a:t>are used primarily to show intermediary steps to be done in a task without breaking the user flow. E.g. Filling survey questions, viewing additional details about the event.</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1692771"/>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dirty="0">
                <a:solidFill>
                  <a:schemeClr val="dk1"/>
                </a:solidFill>
                <a:hlinkClick r:id="rId4"/>
              </a:rPr>
              <a:t>Proactive Messages</a:t>
            </a:r>
            <a:r>
              <a:rPr lang="en-IN" sz="1200" b="1" dirty="0">
                <a:solidFill>
                  <a:schemeClr val="dk1"/>
                </a:solidFill>
              </a:rPr>
              <a:t> </a:t>
            </a:r>
            <a:r>
              <a:rPr lang="en-IN" sz="1200" dirty="0">
                <a:solidFill>
                  <a:schemeClr val="dk1"/>
                </a:solidFill>
              </a:rPr>
              <a:t>are sent for welcoming users and to send updates about teams, trainings, pairing with buddies and policy documents</a:t>
            </a:r>
          </a:p>
          <a:p>
            <a:pPr marL="265113" lvl="1" indent="-171450">
              <a:spcAft>
                <a:spcPts val="1200"/>
              </a:spcAft>
              <a:buFont typeface="Arial" panose="020B0604020202020204" pitchFamily="34" charset="0"/>
              <a:buChar char="•"/>
            </a:pPr>
            <a:r>
              <a:rPr lang="en-IN" sz="1200" b="1" dirty="0">
                <a:solidFill>
                  <a:schemeClr val="dk1"/>
                </a:solidFill>
                <a:hlinkClick r:id="rId5"/>
              </a:rPr>
              <a:t>List cards</a:t>
            </a:r>
            <a:r>
              <a:rPr lang="en-IN" sz="1200" b="1" dirty="0">
                <a:solidFill>
                  <a:schemeClr val="dk1"/>
                </a:solidFill>
              </a:rPr>
              <a:t> </a:t>
            </a:r>
            <a:r>
              <a:rPr lang="en-IN" sz="1200" dirty="0">
                <a:solidFill>
                  <a:schemeClr val="dk1"/>
                </a:solidFill>
              </a:rPr>
              <a:t>are used to show trainings and teams in one quick glance. This serves the purpose of collating all related in one unit as opposed to sending a separate card for each matching event. </a:t>
            </a:r>
          </a:p>
          <a:p>
            <a:pPr marL="265113" lvl="1" indent="-171450">
              <a:spcAft>
                <a:spcPts val="1200"/>
              </a:spcAft>
              <a:buFont typeface="Arial" panose="020B0604020202020204" pitchFamily="34" charset="0"/>
              <a:buChar char="•"/>
            </a:pPr>
            <a:r>
              <a:rPr lang="en-IN" sz="1200" dirty="0" err="1">
                <a:solidFill>
                  <a:schemeClr val="dk1"/>
                </a:solidFill>
              </a:rPr>
              <a:t>Deeplinks</a:t>
            </a:r>
            <a:r>
              <a:rPr lang="en-IN" sz="1200" dirty="0">
                <a:solidFill>
                  <a:schemeClr val="dk1"/>
                </a:solidFill>
              </a:rPr>
              <a:t> are used to take the new hire from their personal bot chat to a Tab containing policy documents are to a newly joined Team. </a:t>
            </a: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8">
            <a:extLst>
              <a:ext uri="{FF2B5EF4-FFF2-40B4-BE49-F238E27FC236}">
                <a16:creationId xmlns:a16="http://schemas.microsoft.com/office/drawing/2014/main" id="{71896ABE-807D-4423-94E0-72F5054C558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grpSp>
        <p:nvGrpSpPr>
          <p:cNvPr id="14" name="Group 13">
            <a:extLst>
              <a:ext uri="{FF2B5EF4-FFF2-40B4-BE49-F238E27FC236}">
                <a16:creationId xmlns:a16="http://schemas.microsoft.com/office/drawing/2014/main" id="{147810B1-0CE0-46AF-8319-2FAF63F2F6BB}"/>
              </a:ext>
            </a:extLst>
          </p:cNvPr>
          <p:cNvGrpSpPr/>
          <p:nvPr/>
        </p:nvGrpSpPr>
        <p:grpSpPr>
          <a:xfrm>
            <a:off x="426423" y="5312083"/>
            <a:ext cx="11425492" cy="1347654"/>
            <a:chOff x="471151" y="5288965"/>
            <a:chExt cx="11425492" cy="1347654"/>
          </a:xfrm>
        </p:grpSpPr>
        <p:sp>
          <p:nvSpPr>
            <p:cNvPr id="15" name="Rectangle 14">
              <a:extLst>
                <a:ext uri="{FF2B5EF4-FFF2-40B4-BE49-F238E27FC236}">
                  <a16:creationId xmlns:a16="http://schemas.microsoft.com/office/drawing/2014/main" id="{2273EF72-04BD-4398-9401-37208447D6A5}"/>
                </a:ext>
              </a:extLst>
            </p:cNvPr>
            <p:cNvSpPr/>
            <p:nvPr/>
          </p:nvSpPr>
          <p:spPr bwMode="auto">
            <a:xfrm>
              <a:off x="471152" y="5431280"/>
              <a:ext cx="11425491" cy="1205339"/>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8DE92C2-D074-42CA-918E-8A6059A15291}"/>
                </a:ext>
              </a:extLst>
            </p:cNvPr>
            <p:cNvSpPr txBox="1"/>
            <p:nvPr/>
          </p:nvSpPr>
          <p:spPr>
            <a:xfrm>
              <a:off x="5380386" y="5288965"/>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dirty="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dirty="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7" name="TextBox 16">
              <a:extLst>
                <a:ext uri="{FF2B5EF4-FFF2-40B4-BE49-F238E27FC236}">
                  <a16:creationId xmlns:a16="http://schemas.microsoft.com/office/drawing/2014/main" id="{C3D1FF3F-9D3A-44AB-96DF-04EFD04B7585}"/>
                </a:ext>
              </a:extLst>
            </p:cNvPr>
            <p:cNvSpPr txBox="1"/>
            <p:nvPr/>
          </p:nvSpPr>
          <p:spPr>
            <a:xfrm>
              <a:off x="471151" y="5656529"/>
              <a:ext cx="11425491" cy="800219"/>
            </a:xfrm>
            <a:prstGeom prst="rect">
              <a:avLst/>
            </a:prstGeom>
            <a:noFill/>
          </p:spPr>
          <p:txBody>
            <a:bodyPr wrap="square">
              <a:spAutoFit/>
            </a:bodyPr>
            <a:lstStyle/>
            <a:p>
              <a:pPr marL="265113" lvl="1" indent="-171450">
                <a:spcAft>
                  <a:spcPts val="600"/>
                </a:spcAft>
                <a:buFont typeface="Arial" panose="020B0604020202020204" pitchFamily="34" charset="0"/>
                <a:buChar char="•"/>
              </a:pPr>
              <a:r>
                <a:rPr lang="en-IN" sz="1200" dirty="0">
                  <a:solidFill>
                    <a:schemeClr val="dk1"/>
                  </a:solidFill>
                </a:rPr>
                <a:t>The app utilizes </a:t>
              </a:r>
              <a:r>
                <a:rPr lang="en-IN" sz="1200" dirty="0">
                  <a:solidFill>
                    <a:schemeClr val="dk1"/>
                  </a:solidFill>
                  <a:hlinkClick r:id="rId6"/>
                </a:rPr>
                <a:t>Add member </a:t>
              </a:r>
              <a:r>
                <a:rPr lang="en-IN" sz="1200" dirty="0">
                  <a:solidFill>
                    <a:schemeClr val="dk1"/>
                  </a:solidFill>
                </a:rPr>
                <a:t>to add new hires to a particular team</a:t>
              </a:r>
            </a:p>
            <a:p>
              <a:pPr marL="265113" lvl="1" indent="-171450">
                <a:spcAft>
                  <a:spcPts val="600"/>
                </a:spcAft>
                <a:buFont typeface="Arial" panose="020B0604020202020204" pitchFamily="34" charset="0"/>
                <a:buChar char="•"/>
              </a:pPr>
              <a:r>
                <a:rPr lang="en-IN" sz="1200" dirty="0">
                  <a:solidFill>
                    <a:schemeClr val="dk1"/>
                  </a:solidFill>
                </a:rPr>
                <a:t>The app uses </a:t>
              </a:r>
              <a:r>
                <a:rPr lang="en-IN" sz="1200" dirty="0">
                  <a:solidFill>
                    <a:schemeClr val="dk1"/>
                  </a:solidFill>
                  <a:hlinkClick r:id="rId7"/>
                </a:rPr>
                <a:t>Workplace Intelligence Graph APIs </a:t>
              </a:r>
              <a:r>
                <a:rPr lang="en-IN" sz="1200" dirty="0">
                  <a:solidFill>
                    <a:schemeClr val="dk1"/>
                  </a:solidFill>
                </a:rPr>
                <a:t>to determine close collaborators and suggest Teams to join</a:t>
              </a:r>
            </a:p>
            <a:p>
              <a:pPr marL="265113" lvl="1" indent="-171450">
                <a:spcAft>
                  <a:spcPts val="600"/>
                </a:spcAft>
                <a:buFont typeface="Arial" panose="020B0604020202020204" pitchFamily="34" charset="0"/>
                <a:buChar char="•"/>
              </a:pPr>
              <a:r>
                <a:rPr lang="en-IN" sz="1200" dirty="0">
                  <a:solidFill>
                    <a:schemeClr val="dk1"/>
                  </a:solidFill>
                </a:rPr>
                <a:t>The app also uses </a:t>
              </a:r>
              <a:r>
                <a:rPr lang="en-IN" sz="1200" dirty="0">
                  <a:solidFill>
                    <a:schemeClr val="dk1"/>
                  </a:solidFill>
                  <a:hlinkClick r:id="rId8"/>
                </a:rPr>
                <a:t>Create Event</a:t>
              </a:r>
              <a:r>
                <a:rPr lang="en-IN" sz="1200" dirty="0">
                  <a:solidFill>
                    <a:schemeClr val="dk1"/>
                  </a:solidFill>
                </a:rPr>
                <a:t> Graph API to create Teams calls with buddies. It also uses </a:t>
              </a:r>
              <a:r>
                <a:rPr lang="en-IN" sz="1200" dirty="0">
                  <a:solidFill>
                    <a:schemeClr val="dk1"/>
                  </a:solidFill>
                  <a:hlinkClick r:id="rId9"/>
                </a:rPr>
                <a:t>Calendar</a:t>
              </a:r>
              <a:r>
                <a:rPr lang="en-IN" sz="1200" dirty="0">
                  <a:solidFill>
                    <a:schemeClr val="dk1"/>
                  </a:solidFill>
                </a:rPr>
                <a:t> Graph API to add calendar reminders for trainings.</a:t>
              </a:r>
            </a:p>
          </p:txBody>
        </p:sp>
      </p:grpSp>
    </p:spTree>
    <p:extLst>
      <p:ext uri="{BB962C8B-B14F-4D97-AF65-F5344CB8AC3E}">
        <p14:creationId xmlns:p14="http://schemas.microsoft.com/office/powerpoint/2010/main" val="41538935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Solution Architecture</a:t>
            </a:r>
          </a:p>
        </p:txBody>
      </p:sp>
      <p:sp>
        <p:nvSpPr>
          <p:cNvPr id="3" name="Title 8">
            <a:extLst>
              <a:ext uri="{FF2B5EF4-FFF2-40B4-BE49-F238E27FC236}">
                <a16:creationId xmlns:a16="http://schemas.microsoft.com/office/drawing/2014/main" id="{FFB05A5A-35F2-4F59-A3D6-C76FBBE47AB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Onboarding</a:t>
            </a:r>
          </a:p>
        </p:txBody>
      </p:sp>
      <p:sp>
        <p:nvSpPr>
          <p:cNvPr id="98" name="Rectangle 97">
            <a:extLst>
              <a:ext uri="{FF2B5EF4-FFF2-40B4-BE49-F238E27FC236}">
                <a16:creationId xmlns:a16="http://schemas.microsoft.com/office/drawing/2014/main" id="{B22003E2-6140-48DE-A5CE-EDCE18776578}"/>
              </a:ext>
            </a:extLst>
          </p:cNvPr>
          <p:cNvSpPr/>
          <p:nvPr/>
        </p:nvSpPr>
        <p:spPr bwMode="auto">
          <a:xfrm>
            <a:off x="9417601" y="2490253"/>
            <a:ext cx="1596584" cy="1683427"/>
          </a:xfrm>
          <a:prstGeom prst="rect">
            <a:avLst/>
          </a:prstGeom>
          <a:solidFill>
            <a:schemeClr val="bg1">
              <a:lumMod val="9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0" name="Graphic 99" descr="User">
            <a:extLst>
              <a:ext uri="{FF2B5EF4-FFF2-40B4-BE49-F238E27FC236}">
                <a16:creationId xmlns:a16="http://schemas.microsoft.com/office/drawing/2014/main" id="{003EB896-E0E5-44D4-8A64-DC208905EA9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6896" y="4173680"/>
            <a:ext cx="516155" cy="516155"/>
          </a:xfrm>
          <a:prstGeom prst="rect">
            <a:avLst/>
          </a:prstGeom>
        </p:spPr>
      </p:pic>
      <p:pic>
        <p:nvPicPr>
          <p:cNvPr id="102" name="Picture 101">
            <a:extLst>
              <a:ext uri="{FF2B5EF4-FFF2-40B4-BE49-F238E27FC236}">
                <a16:creationId xmlns:a16="http://schemas.microsoft.com/office/drawing/2014/main" id="{E10EB0C1-341E-4AE0-8AA9-15AE961E4126}"/>
              </a:ext>
            </a:extLst>
          </p:cNvPr>
          <p:cNvPicPr>
            <a:picLocks noChangeAspect="1"/>
          </p:cNvPicPr>
          <p:nvPr/>
        </p:nvPicPr>
        <p:blipFill>
          <a:blip r:embed="rId5"/>
          <a:stretch>
            <a:fillRect/>
          </a:stretch>
        </p:blipFill>
        <p:spPr>
          <a:xfrm>
            <a:off x="1776509" y="3260780"/>
            <a:ext cx="523875" cy="471488"/>
          </a:xfrm>
          <a:prstGeom prst="rect">
            <a:avLst/>
          </a:prstGeom>
        </p:spPr>
      </p:pic>
      <p:sp>
        <p:nvSpPr>
          <p:cNvPr id="108" name="TextBox 107">
            <a:extLst>
              <a:ext uri="{FF2B5EF4-FFF2-40B4-BE49-F238E27FC236}">
                <a16:creationId xmlns:a16="http://schemas.microsoft.com/office/drawing/2014/main" id="{D26D2B5C-82C4-4690-951B-FE63064BAE15}"/>
              </a:ext>
            </a:extLst>
          </p:cNvPr>
          <p:cNvSpPr txBox="1"/>
          <p:nvPr/>
        </p:nvSpPr>
        <p:spPr>
          <a:xfrm>
            <a:off x="489434" y="4676175"/>
            <a:ext cx="733974" cy="238902"/>
          </a:xfrm>
          <a:prstGeom prst="rect">
            <a:avLst/>
          </a:prstGeom>
          <a:noFill/>
        </p:spPr>
        <p:txBody>
          <a:bodyPr wrap="none" lIns="36000" tIns="36000" rIns="36000" bIns="36000" rtlCol="0">
            <a:spAutoFit/>
          </a:bodyPr>
          <a:lstStyle/>
          <a:p>
            <a:pPr>
              <a:lnSpc>
                <a:spcPct val="90000"/>
              </a:lnSpc>
              <a:spcAft>
                <a:spcPts val="200"/>
              </a:spcAft>
            </a:pPr>
            <a:r>
              <a:rPr lang="en-IN" sz="1200" dirty="0">
                <a:gradFill>
                  <a:gsLst>
                    <a:gs pos="2917">
                      <a:schemeClr val="tx1"/>
                    </a:gs>
                    <a:gs pos="30000">
                      <a:schemeClr val="tx1"/>
                    </a:gs>
                  </a:gsLst>
                  <a:lin ang="5400000" scaled="0"/>
                </a:gradFill>
              </a:rPr>
              <a:t>Employee</a:t>
            </a:r>
          </a:p>
        </p:txBody>
      </p:sp>
      <p:sp>
        <p:nvSpPr>
          <p:cNvPr id="112" name="TextBox 111">
            <a:extLst>
              <a:ext uri="{FF2B5EF4-FFF2-40B4-BE49-F238E27FC236}">
                <a16:creationId xmlns:a16="http://schemas.microsoft.com/office/drawing/2014/main" id="{438470EE-4C81-43A4-8E73-58FB72721C1A}"/>
              </a:ext>
            </a:extLst>
          </p:cNvPr>
          <p:cNvSpPr txBox="1"/>
          <p:nvPr/>
        </p:nvSpPr>
        <p:spPr>
          <a:xfrm>
            <a:off x="1647323" y="3740942"/>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pic>
        <p:nvPicPr>
          <p:cNvPr id="114" name="Picture 113">
            <a:extLst>
              <a:ext uri="{FF2B5EF4-FFF2-40B4-BE49-F238E27FC236}">
                <a16:creationId xmlns:a16="http://schemas.microsoft.com/office/drawing/2014/main" id="{B792D07E-1D93-42F0-AB5C-8E3108931CE1}"/>
              </a:ext>
            </a:extLst>
          </p:cNvPr>
          <p:cNvPicPr>
            <a:picLocks noChangeAspect="1"/>
          </p:cNvPicPr>
          <p:nvPr/>
        </p:nvPicPr>
        <p:blipFill>
          <a:blip r:embed="rId6"/>
          <a:stretch>
            <a:fillRect/>
          </a:stretch>
        </p:blipFill>
        <p:spPr>
          <a:xfrm>
            <a:off x="3970406" y="3208169"/>
            <a:ext cx="554182" cy="554182"/>
          </a:xfrm>
          <a:prstGeom prst="rect">
            <a:avLst/>
          </a:prstGeom>
        </p:spPr>
      </p:pic>
      <p:pic>
        <p:nvPicPr>
          <p:cNvPr id="116" name="Picture 115">
            <a:extLst>
              <a:ext uri="{FF2B5EF4-FFF2-40B4-BE49-F238E27FC236}">
                <a16:creationId xmlns:a16="http://schemas.microsoft.com/office/drawing/2014/main" id="{DE13745A-EE75-4F2C-A74D-544EF88A3649}"/>
              </a:ext>
            </a:extLst>
          </p:cNvPr>
          <p:cNvPicPr>
            <a:picLocks noChangeAspect="1"/>
          </p:cNvPicPr>
          <p:nvPr/>
        </p:nvPicPr>
        <p:blipFill>
          <a:blip r:embed="rId7"/>
          <a:stretch>
            <a:fillRect/>
          </a:stretch>
        </p:blipFill>
        <p:spPr>
          <a:xfrm>
            <a:off x="6917730" y="3184292"/>
            <a:ext cx="600075" cy="581025"/>
          </a:xfrm>
          <a:prstGeom prst="rect">
            <a:avLst/>
          </a:prstGeom>
        </p:spPr>
      </p:pic>
      <p:sp>
        <p:nvSpPr>
          <p:cNvPr id="118" name="TextBox 117">
            <a:extLst>
              <a:ext uri="{FF2B5EF4-FFF2-40B4-BE49-F238E27FC236}">
                <a16:creationId xmlns:a16="http://schemas.microsoft.com/office/drawing/2014/main" id="{FEA8CEB8-67E1-42E0-8634-9158216B2B82}"/>
              </a:ext>
            </a:extLst>
          </p:cNvPr>
          <p:cNvSpPr txBox="1"/>
          <p:nvPr/>
        </p:nvSpPr>
        <p:spPr>
          <a:xfrm>
            <a:off x="6633793" y="3631952"/>
            <a:ext cx="1184363" cy="653512"/>
          </a:xfrm>
          <a:prstGeom prst="rect">
            <a:avLst/>
          </a:prstGeom>
          <a:noFill/>
        </p:spPr>
        <p:txBody>
          <a:bodyPr wrap="none" lIns="182880" tIns="146304" rIns="182880" bIns="146304"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Onboarding</a:t>
            </a:r>
          </a:p>
          <a:p>
            <a:pPr algn="ctr">
              <a:lnSpc>
                <a:spcPct val="90000"/>
              </a:lnSpc>
              <a:spcAft>
                <a:spcPts val="200"/>
              </a:spcAft>
            </a:pPr>
            <a:r>
              <a:rPr lang="en-IN" sz="1200" dirty="0">
                <a:gradFill>
                  <a:gsLst>
                    <a:gs pos="2917">
                      <a:schemeClr val="tx1"/>
                    </a:gs>
                    <a:gs pos="30000">
                      <a:schemeClr val="tx1"/>
                    </a:gs>
                  </a:gsLst>
                  <a:lin ang="5400000" scaled="0"/>
                </a:gradFill>
              </a:rPr>
              <a:t>App Service</a:t>
            </a:r>
          </a:p>
        </p:txBody>
      </p:sp>
      <p:sp>
        <p:nvSpPr>
          <p:cNvPr id="120" name="Rectangle 119">
            <a:extLst>
              <a:ext uri="{FF2B5EF4-FFF2-40B4-BE49-F238E27FC236}">
                <a16:creationId xmlns:a16="http://schemas.microsoft.com/office/drawing/2014/main" id="{375846C7-41E9-45A6-804A-BD7A312B7918}"/>
              </a:ext>
            </a:extLst>
          </p:cNvPr>
          <p:cNvSpPr/>
          <p:nvPr/>
        </p:nvSpPr>
        <p:spPr bwMode="auto">
          <a:xfrm>
            <a:off x="3526348" y="1747846"/>
            <a:ext cx="4464109" cy="4458990"/>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7362EFF6-0C57-4BA9-9A4A-71F88AD68A83}"/>
              </a:ext>
            </a:extLst>
          </p:cNvPr>
          <p:cNvSpPr txBox="1"/>
          <p:nvPr/>
        </p:nvSpPr>
        <p:spPr>
          <a:xfrm>
            <a:off x="3559643" y="3722280"/>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Bot Registration</a:t>
            </a:r>
          </a:p>
        </p:txBody>
      </p:sp>
      <p:cxnSp>
        <p:nvCxnSpPr>
          <p:cNvPr id="124" name="Straight Arrow Connector 123">
            <a:extLst>
              <a:ext uri="{FF2B5EF4-FFF2-40B4-BE49-F238E27FC236}">
                <a16:creationId xmlns:a16="http://schemas.microsoft.com/office/drawing/2014/main" id="{8C81A67E-C9FC-4D4B-B8AC-0CACB828B0CC}"/>
              </a:ext>
            </a:extLst>
          </p:cNvPr>
          <p:cNvCxnSpPr>
            <a:cxnSpLocks/>
            <a:endCxn id="116" idx="1"/>
          </p:cNvCxnSpPr>
          <p:nvPr/>
        </p:nvCxnSpPr>
        <p:spPr>
          <a:xfrm flipV="1">
            <a:off x="4674428" y="3474805"/>
            <a:ext cx="2243302" cy="2116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17C9362C-1600-4DD3-B372-868944C88BFF}"/>
              </a:ext>
            </a:extLst>
          </p:cNvPr>
          <p:cNvCxnSpPr>
            <a:cxnSpLocks/>
            <a:stCxn id="154" idx="0"/>
          </p:cNvCxnSpPr>
          <p:nvPr/>
        </p:nvCxnSpPr>
        <p:spPr>
          <a:xfrm flipV="1">
            <a:off x="7214273" y="4188544"/>
            <a:ext cx="4060" cy="106308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DC03B0F-B7BE-4F89-A46C-811077A0DED4}"/>
              </a:ext>
            </a:extLst>
          </p:cNvPr>
          <p:cNvSpPr txBox="1"/>
          <p:nvPr/>
        </p:nvSpPr>
        <p:spPr>
          <a:xfrm>
            <a:off x="6683516" y="4501101"/>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Onboarding task info, intros</a:t>
            </a:r>
          </a:p>
        </p:txBody>
      </p:sp>
      <p:pic>
        <p:nvPicPr>
          <p:cNvPr id="130" name="Graphic 129" descr="Cloud">
            <a:extLst>
              <a:ext uri="{FF2B5EF4-FFF2-40B4-BE49-F238E27FC236}">
                <a16:creationId xmlns:a16="http://schemas.microsoft.com/office/drawing/2014/main" id="{DBBE917C-3C63-46DA-B137-D0740CEDF7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277966" y="1299713"/>
            <a:ext cx="755703" cy="755703"/>
          </a:xfrm>
          <a:prstGeom prst="rect">
            <a:avLst/>
          </a:prstGeom>
        </p:spPr>
      </p:pic>
      <p:sp>
        <p:nvSpPr>
          <p:cNvPr id="152" name="TextBox 151">
            <a:extLst>
              <a:ext uri="{FF2B5EF4-FFF2-40B4-BE49-F238E27FC236}">
                <a16:creationId xmlns:a16="http://schemas.microsoft.com/office/drawing/2014/main" id="{2A79CE16-AD28-447F-B1A5-E0A8E5CEFA4F}"/>
              </a:ext>
            </a:extLst>
          </p:cNvPr>
          <p:cNvSpPr txBox="1"/>
          <p:nvPr/>
        </p:nvSpPr>
        <p:spPr>
          <a:xfrm>
            <a:off x="2837388" y="1800617"/>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154" name="Picture 153">
            <a:extLst>
              <a:ext uri="{FF2B5EF4-FFF2-40B4-BE49-F238E27FC236}">
                <a16:creationId xmlns:a16="http://schemas.microsoft.com/office/drawing/2014/main" id="{17050672-6E6C-4BF5-AC7F-1101B16A019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6874802" y="5251624"/>
            <a:ext cx="678942" cy="567798"/>
          </a:xfrm>
          <a:prstGeom prst="rect">
            <a:avLst/>
          </a:prstGeom>
        </p:spPr>
      </p:pic>
      <p:cxnSp>
        <p:nvCxnSpPr>
          <p:cNvPr id="156" name="Straight Arrow Connector 155">
            <a:extLst>
              <a:ext uri="{FF2B5EF4-FFF2-40B4-BE49-F238E27FC236}">
                <a16:creationId xmlns:a16="http://schemas.microsoft.com/office/drawing/2014/main" id="{C773D473-8F3D-4A6A-B72F-4CE6BC69089E}"/>
              </a:ext>
            </a:extLst>
          </p:cNvPr>
          <p:cNvCxnSpPr>
            <a:cxnSpLocks/>
            <a:stCxn id="102" idx="3"/>
            <a:endCxn id="114" idx="1"/>
          </p:cNvCxnSpPr>
          <p:nvPr/>
        </p:nvCxnSpPr>
        <p:spPr>
          <a:xfrm flipV="1">
            <a:off x="2300384" y="3485260"/>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15F77740-8401-45FD-BD86-9E5A31BE1DFF}"/>
              </a:ext>
            </a:extLst>
          </p:cNvPr>
          <p:cNvSpPr txBox="1"/>
          <p:nvPr/>
        </p:nvSpPr>
        <p:spPr>
          <a:xfrm>
            <a:off x="2646023" y="3349583"/>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ME</a:t>
            </a:r>
          </a:p>
        </p:txBody>
      </p:sp>
      <p:pic>
        <p:nvPicPr>
          <p:cNvPr id="160" name="Graphic 159" descr="Database">
            <a:extLst>
              <a:ext uri="{FF2B5EF4-FFF2-40B4-BE49-F238E27FC236}">
                <a16:creationId xmlns:a16="http://schemas.microsoft.com/office/drawing/2014/main" id="{452AF210-3284-4E79-B27D-C41DFF4789AC}"/>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962580" y="2876964"/>
            <a:ext cx="567152" cy="567152"/>
          </a:xfrm>
          <a:prstGeom prst="rect">
            <a:avLst/>
          </a:prstGeom>
        </p:spPr>
      </p:pic>
      <p:sp>
        <p:nvSpPr>
          <p:cNvPr id="162" name="TextBox 161">
            <a:extLst>
              <a:ext uri="{FF2B5EF4-FFF2-40B4-BE49-F238E27FC236}">
                <a16:creationId xmlns:a16="http://schemas.microsoft.com/office/drawing/2014/main" id="{543DF2F6-3131-4F2C-95ED-F91151A28B6E}"/>
              </a:ext>
            </a:extLst>
          </p:cNvPr>
          <p:cNvSpPr txBox="1"/>
          <p:nvPr/>
        </p:nvSpPr>
        <p:spPr>
          <a:xfrm>
            <a:off x="9763778" y="3450176"/>
            <a:ext cx="916032" cy="363552"/>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1050" dirty="0"/>
              <a:t>Employee Database</a:t>
            </a:r>
          </a:p>
        </p:txBody>
      </p:sp>
      <p:cxnSp>
        <p:nvCxnSpPr>
          <p:cNvPr id="164" name="Straight Arrow Connector 163">
            <a:extLst>
              <a:ext uri="{FF2B5EF4-FFF2-40B4-BE49-F238E27FC236}">
                <a16:creationId xmlns:a16="http://schemas.microsoft.com/office/drawing/2014/main" id="{D19A3E2A-AF46-443E-8E62-16ABE43D2B9E}"/>
              </a:ext>
            </a:extLst>
          </p:cNvPr>
          <p:cNvCxnSpPr>
            <a:cxnSpLocks/>
            <a:stCxn id="116" idx="3"/>
          </p:cNvCxnSpPr>
          <p:nvPr/>
        </p:nvCxnSpPr>
        <p:spPr>
          <a:xfrm>
            <a:off x="7517805" y="3474805"/>
            <a:ext cx="2052915"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0398E815-B8A3-467E-8CCC-E4241DF127AE}"/>
              </a:ext>
            </a:extLst>
          </p:cNvPr>
          <p:cNvSpPr txBox="1"/>
          <p:nvPr/>
        </p:nvSpPr>
        <p:spPr>
          <a:xfrm>
            <a:off x="9429519" y="2126536"/>
            <a:ext cx="1584666" cy="461665"/>
          </a:xfrm>
          <a:prstGeom prst="rect">
            <a:avLst/>
          </a:prstGeom>
          <a:noFill/>
        </p:spPr>
        <p:txBody>
          <a:bodyPr wrap="none" lIns="182880" tIns="146304" rIns="182880" bIns="146304" rtlCol="0">
            <a:spAutoFit/>
          </a:bodyPr>
          <a:lstStyle/>
          <a:p>
            <a:pPr algn="ctr">
              <a:lnSpc>
                <a:spcPct val="90000"/>
              </a:lnSpc>
              <a:spcAft>
                <a:spcPts val="600"/>
              </a:spcAft>
            </a:pPr>
            <a:r>
              <a:rPr lang="en-IN" sz="1200" b="1" dirty="0">
                <a:gradFill>
                  <a:gsLst>
                    <a:gs pos="2917">
                      <a:schemeClr val="tx1"/>
                    </a:gs>
                    <a:gs pos="30000">
                      <a:schemeClr val="tx1"/>
                    </a:gs>
                  </a:gsLst>
                  <a:lin ang="5400000" scaled="0"/>
                </a:gradFill>
              </a:rPr>
              <a:t>External Systems</a:t>
            </a:r>
          </a:p>
        </p:txBody>
      </p:sp>
      <p:pic>
        <p:nvPicPr>
          <p:cNvPr id="168" name="Picture 167">
            <a:extLst>
              <a:ext uri="{FF2B5EF4-FFF2-40B4-BE49-F238E27FC236}">
                <a16:creationId xmlns:a16="http://schemas.microsoft.com/office/drawing/2014/main" id="{6E6EA2E6-3CD0-4741-B551-CB855804AA97}"/>
              </a:ext>
            </a:extLst>
          </p:cNvPr>
          <p:cNvPicPr>
            <a:picLocks noChangeAspect="1"/>
          </p:cNvPicPr>
          <p:nvPr/>
        </p:nvPicPr>
        <p:blipFill>
          <a:blip r:embed="rId13"/>
          <a:stretch>
            <a:fillRect/>
          </a:stretch>
        </p:blipFill>
        <p:spPr>
          <a:xfrm>
            <a:off x="6999441" y="1947305"/>
            <a:ext cx="419100" cy="419100"/>
          </a:xfrm>
          <a:prstGeom prst="rect">
            <a:avLst/>
          </a:prstGeom>
        </p:spPr>
      </p:pic>
      <p:sp>
        <p:nvSpPr>
          <p:cNvPr id="170" name="TextBox 169">
            <a:extLst>
              <a:ext uri="{FF2B5EF4-FFF2-40B4-BE49-F238E27FC236}">
                <a16:creationId xmlns:a16="http://schemas.microsoft.com/office/drawing/2014/main" id="{E21064E9-3756-47EE-B3E0-80A765431544}"/>
              </a:ext>
            </a:extLst>
          </p:cNvPr>
          <p:cNvSpPr txBox="1"/>
          <p:nvPr/>
        </p:nvSpPr>
        <p:spPr>
          <a:xfrm>
            <a:off x="6822200" y="1793856"/>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AAD</a:t>
            </a:r>
          </a:p>
        </p:txBody>
      </p:sp>
      <p:cxnSp>
        <p:nvCxnSpPr>
          <p:cNvPr id="172" name="Straight Arrow Connector 171">
            <a:extLst>
              <a:ext uri="{FF2B5EF4-FFF2-40B4-BE49-F238E27FC236}">
                <a16:creationId xmlns:a16="http://schemas.microsoft.com/office/drawing/2014/main" id="{68A5FAD8-39AD-421C-9ED8-F434AE4C152C}"/>
              </a:ext>
            </a:extLst>
          </p:cNvPr>
          <p:cNvCxnSpPr>
            <a:cxnSpLocks/>
            <a:stCxn id="168" idx="2"/>
            <a:endCxn id="116" idx="0"/>
          </p:cNvCxnSpPr>
          <p:nvPr/>
        </p:nvCxnSpPr>
        <p:spPr>
          <a:xfrm>
            <a:off x="7208991" y="2366405"/>
            <a:ext cx="8777" cy="817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6360EE76-F3D1-4F2D-84C1-E9911FE35B8B}"/>
              </a:ext>
            </a:extLst>
          </p:cNvPr>
          <p:cNvSpPr txBox="1"/>
          <p:nvPr/>
        </p:nvSpPr>
        <p:spPr>
          <a:xfrm>
            <a:off x="6638618" y="2586549"/>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SSO and Reporting org</a:t>
            </a:r>
          </a:p>
        </p:txBody>
      </p:sp>
      <p:sp>
        <p:nvSpPr>
          <p:cNvPr id="176" name="TextBox 175">
            <a:extLst>
              <a:ext uri="{FF2B5EF4-FFF2-40B4-BE49-F238E27FC236}">
                <a16:creationId xmlns:a16="http://schemas.microsoft.com/office/drawing/2014/main" id="{DCE842B1-FE57-4081-AEC4-48EDCFEB3971}"/>
              </a:ext>
            </a:extLst>
          </p:cNvPr>
          <p:cNvSpPr txBox="1"/>
          <p:nvPr/>
        </p:nvSpPr>
        <p:spPr>
          <a:xfrm>
            <a:off x="6505225" y="5725456"/>
            <a:ext cx="1308513" cy="349702"/>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Employee Onboarding Table</a:t>
            </a:r>
          </a:p>
        </p:txBody>
      </p:sp>
      <p:pic>
        <p:nvPicPr>
          <p:cNvPr id="186" name="Graphic 185" descr="Document with solid fill">
            <a:extLst>
              <a:ext uri="{FF2B5EF4-FFF2-40B4-BE49-F238E27FC236}">
                <a16:creationId xmlns:a16="http://schemas.microsoft.com/office/drawing/2014/main" id="{EDC26174-496D-4B7C-90FE-3919C8018613}"/>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968088" y="4578719"/>
            <a:ext cx="451861" cy="451861"/>
          </a:xfrm>
          <a:prstGeom prst="rect">
            <a:avLst/>
          </a:prstGeom>
        </p:spPr>
      </p:pic>
      <p:sp>
        <p:nvSpPr>
          <p:cNvPr id="188" name="TextBox 187">
            <a:extLst>
              <a:ext uri="{FF2B5EF4-FFF2-40B4-BE49-F238E27FC236}">
                <a16:creationId xmlns:a16="http://schemas.microsoft.com/office/drawing/2014/main" id="{7B2F5BE4-5237-4949-B3BA-1DF947ED7943}"/>
              </a:ext>
            </a:extLst>
          </p:cNvPr>
          <p:cNvSpPr txBox="1"/>
          <p:nvPr/>
        </p:nvSpPr>
        <p:spPr>
          <a:xfrm>
            <a:off x="3718144" y="5047823"/>
            <a:ext cx="957267" cy="4882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Client App (Policies, Profile Tabs)</a:t>
            </a:r>
          </a:p>
        </p:txBody>
      </p:sp>
      <p:cxnSp>
        <p:nvCxnSpPr>
          <p:cNvPr id="190" name="Connector: Elbow 189">
            <a:extLst>
              <a:ext uri="{FF2B5EF4-FFF2-40B4-BE49-F238E27FC236}">
                <a16:creationId xmlns:a16="http://schemas.microsoft.com/office/drawing/2014/main" id="{EE6B54C9-F271-4B93-A67F-10A7910B77F6}"/>
              </a:ext>
            </a:extLst>
          </p:cNvPr>
          <p:cNvCxnSpPr>
            <a:cxnSpLocks/>
            <a:stCxn id="102" idx="3"/>
            <a:endCxn id="186" idx="1"/>
          </p:cNvCxnSpPr>
          <p:nvPr/>
        </p:nvCxnSpPr>
        <p:spPr>
          <a:xfrm>
            <a:off x="2300384" y="3496524"/>
            <a:ext cx="1667704" cy="1308126"/>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C8BACFB8-D2D2-4A22-893C-11DE56FBD2A9}"/>
              </a:ext>
            </a:extLst>
          </p:cNvPr>
          <p:cNvCxnSpPr>
            <a:cxnSpLocks/>
            <a:stCxn id="186" idx="3"/>
            <a:endCxn id="116" idx="1"/>
          </p:cNvCxnSpPr>
          <p:nvPr/>
        </p:nvCxnSpPr>
        <p:spPr>
          <a:xfrm flipV="1">
            <a:off x="4419949" y="3474805"/>
            <a:ext cx="2497781" cy="1329845"/>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CE200BB2-230B-426E-87B7-2A3089DA49B3}"/>
              </a:ext>
            </a:extLst>
          </p:cNvPr>
          <p:cNvSpPr txBox="1"/>
          <p:nvPr/>
        </p:nvSpPr>
        <p:spPr>
          <a:xfrm>
            <a:off x="4933879" y="4588881"/>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Read Emp info, HR docs</a:t>
            </a:r>
          </a:p>
        </p:txBody>
      </p:sp>
      <p:sp>
        <p:nvSpPr>
          <p:cNvPr id="196" name="TextBox 195">
            <a:extLst>
              <a:ext uri="{FF2B5EF4-FFF2-40B4-BE49-F238E27FC236}">
                <a16:creationId xmlns:a16="http://schemas.microsoft.com/office/drawing/2014/main" id="{63980CEE-FCBF-482E-9007-5B00866E0C2A}"/>
              </a:ext>
            </a:extLst>
          </p:cNvPr>
          <p:cNvSpPr txBox="1"/>
          <p:nvPr/>
        </p:nvSpPr>
        <p:spPr>
          <a:xfrm>
            <a:off x="5215506" y="3349583"/>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Employee info, bot CTAs</a:t>
            </a:r>
          </a:p>
        </p:txBody>
      </p:sp>
      <p:pic>
        <p:nvPicPr>
          <p:cNvPr id="197" name="Graphic 196" descr="User">
            <a:extLst>
              <a:ext uri="{FF2B5EF4-FFF2-40B4-BE49-F238E27FC236}">
                <a16:creationId xmlns:a16="http://schemas.microsoft.com/office/drawing/2014/main" id="{2FA3B03B-FA67-4DA5-9DF5-7FEB82EF48D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6896" y="2133181"/>
            <a:ext cx="516155" cy="516155"/>
          </a:xfrm>
          <a:prstGeom prst="rect">
            <a:avLst/>
          </a:prstGeom>
        </p:spPr>
      </p:pic>
      <p:sp>
        <p:nvSpPr>
          <p:cNvPr id="198" name="TextBox 197">
            <a:extLst>
              <a:ext uri="{FF2B5EF4-FFF2-40B4-BE49-F238E27FC236}">
                <a16:creationId xmlns:a16="http://schemas.microsoft.com/office/drawing/2014/main" id="{B2A36DC3-25CE-4203-AA21-0609E5A33150}"/>
              </a:ext>
            </a:extLst>
          </p:cNvPr>
          <p:cNvSpPr txBox="1"/>
          <p:nvPr/>
        </p:nvSpPr>
        <p:spPr>
          <a:xfrm>
            <a:off x="489434" y="2635676"/>
            <a:ext cx="678638" cy="238902"/>
          </a:xfrm>
          <a:prstGeom prst="rect">
            <a:avLst/>
          </a:prstGeom>
          <a:noFill/>
        </p:spPr>
        <p:txBody>
          <a:bodyPr wrap="none" lIns="36000" tIns="36000" rIns="36000" bIns="36000" rtlCol="0">
            <a:spAutoFit/>
          </a:bodyPr>
          <a:lstStyle/>
          <a:p>
            <a:pPr>
              <a:lnSpc>
                <a:spcPct val="90000"/>
              </a:lnSpc>
              <a:spcAft>
                <a:spcPts val="200"/>
              </a:spcAft>
            </a:pPr>
            <a:r>
              <a:rPr lang="en-IN" sz="1200" dirty="0">
                <a:gradFill>
                  <a:gsLst>
                    <a:gs pos="2917">
                      <a:schemeClr val="tx1"/>
                    </a:gs>
                    <a:gs pos="30000">
                      <a:schemeClr val="tx1"/>
                    </a:gs>
                  </a:gsLst>
                  <a:lin ang="5400000" scaled="0"/>
                </a:gradFill>
              </a:rPr>
              <a:t>Manager</a:t>
            </a:r>
          </a:p>
        </p:txBody>
      </p:sp>
      <p:cxnSp>
        <p:nvCxnSpPr>
          <p:cNvPr id="199" name="Connector: Elbow 198">
            <a:extLst>
              <a:ext uri="{FF2B5EF4-FFF2-40B4-BE49-F238E27FC236}">
                <a16:creationId xmlns:a16="http://schemas.microsoft.com/office/drawing/2014/main" id="{9F9265C4-CD7E-4776-9D74-8975530492B6}"/>
              </a:ext>
            </a:extLst>
          </p:cNvPr>
          <p:cNvCxnSpPr>
            <a:cxnSpLocks/>
            <a:stCxn id="197" idx="3"/>
            <a:endCxn id="102" idx="0"/>
          </p:cNvCxnSpPr>
          <p:nvPr/>
        </p:nvCxnSpPr>
        <p:spPr>
          <a:xfrm>
            <a:off x="1103051" y="2391259"/>
            <a:ext cx="935396" cy="869521"/>
          </a:xfrm>
          <a:prstGeom prst="bentConnector2">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3" name="Graphic 202" descr="Document with solid fill">
            <a:extLst>
              <a:ext uri="{FF2B5EF4-FFF2-40B4-BE49-F238E27FC236}">
                <a16:creationId xmlns:a16="http://schemas.microsoft.com/office/drawing/2014/main" id="{9A7FDB6B-4299-4EF1-8E6E-062806E544B4}"/>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180534" y="2166572"/>
            <a:ext cx="451861" cy="451861"/>
          </a:xfrm>
          <a:prstGeom prst="rect">
            <a:avLst/>
          </a:prstGeom>
        </p:spPr>
      </p:pic>
      <p:sp>
        <p:nvSpPr>
          <p:cNvPr id="204" name="TextBox 203">
            <a:extLst>
              <a:ext uri="{FF2B5EF4-FFF2-40B4-BE49-F238E27FC236}">
                <a16:creationId xmlns:a16="http://schemas.microsoft.com/office/drawing/2014/main" id="{706D9886-E6C1-4F3B-BE71-B3B320A694C4}"/>
              </a:ext>
            </a:extLst>
          </p:cNvPr>
          <p:cNvSpPr txBox="1"/>
          <p:nvPr/>
        </p:nvSpPr>
        <p:spPr>
          <a:xfrm>
            <a:off x="3818616" y="2635676"/>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Client App (Survey Dashboard)</a:t>
            </a:r>
          </a:p>
        </p:txBody>
      </p:sp>
      <p:cxnSp>
        <p:nvCxnSpPr>
          <p:cNvPr id="205" name="Connector: Elbow 204">
            <a:extLst>
              <a:ext uri="{FF2B5EF4-FFF2-40B4-BE49-F238E27FC236}">
                <a16:creationId xmlns:a16="http://schemas.microsoft.com/office/drawing/2014/main" id="{7B9A1480-ABF9-47B8-AD06-6D6C47E46A9A}"/>
              </a:ext>
            </a:extLst>
          </p:cNvPr>
          <p:cNvCxnSpPr>
            <a:cxnSpLocks/>
            <a:stCxn id="102" idx="3"/>
            <a:endCxn id="203" idx="1"/>
          </p:cNvCxnSpPr>
          <p:nvPr/>
        </p:nvCxnSpPr>
        <p:spPr>
          <a:xfrm flipV="1">
            <a:off x="2300384" y="2392503"/>
            <a:ext cx="1880150" cy="1104021"/>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E784AC46-E63D-42D4-82CC-3B71EBC12DD8}"/>
              </a:ext>
            </a:extLst>
          </p:cNvPr>
          <p:cNvSpPr txBox="1"/>
          <p:nvPr/>
        </p:nvSpPr>
        <p:spPr>
          <a:xfrm>
            <a:off x="5095922" y="5786563"/>
            <a:ext cx="1308513"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HR Survey Table</a:t>
            </a:r>
          </a:p>
        </p:txBody>
      </p:sp>
      <p:pic>
        <p:nvPicPr>
          <p:cNvPr id="209" name="Picture 208">
            <a:extLst>
              <a:ext uri="{FF2B5EF4-FFF2-40B4-BE49-F238E27FC236}">
                <a16:creationId xmlns:a16="http://schemas.microsoft.com/office/drawing/2014/main" id="{FF416D42-6D2E-48B8-9492-86D07AEED7D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5889290" y="5279947"/>
            <a:ext cx="678942" cy="567798"/>
          </a:xfrm>
          <a:prstGeom prst="rect">
            <a:avLst/>
          </a:prstGeom>
        </p:spPr>
      </p:pic>
      <p:cxnSp>
        <p:nvCxnSpPr>
          <p:cNvPr id="211" name="Connector: Elbow 210">
            <a:extLst>
              <a:ext uri="{FF2B5EF4-FFF2-40B4-BE49-F238E27FC236}">
                <a16:creationId xmlns:a16="http://schemas.microsoft.com/office/drawing/2014/main" id="{484200B5-B0C5-4BF2-B267-C5F509776B1B}"/>
              </a:ext>
            </a:extLst>
          </p:cNvPr>
          <p:cNvCxnSpPr>
            <a:cxnSpLocks/>
            <a:stCxn id="209" idx="0"/>
            <a:endCxn id="116" idx="1"/>
          </p:cNvCxnSpPr>
          <p:nvPr/>
        </p:nvCxnSpPr>
        <p:spPr>
          <a:xfrm rot="5400000" flipH="1" flipV="1">
            <a:off x="5670674" y="4032892"/>
            <a:ext cx="1805142" cy="688969"/>
          </a:xfrm>
          <a:prstGeom prst="bentConnector2">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EF44DFD1-BBB9-4B11-94DB-0FB5AFF36CA9}"/>
              </a:ext>
            </a:extLst>
          </p:cNvPr>
          <p:cNvCxnSpPr>
            <a:cxnSpLocks/>
            <a:stCxn id="100" idx="3"/>
            <a:endCxn id="102" idx="2"/>
          </p:cNvCxnSpPr>
          <p:nvPr/>
        </p:nvCxnSpPr>
        <p:spPr>
          <a:xfrm flipV="1">
            <a:off x="1103051" y="3732268"/>
            <a:ext cx="935396" cy="699490"/>
          </a:xfrm>
          <a:prstGeom prst="bentConnector2">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1687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Babak confirms the information shown on the adaptive card, the app prompts Babak to perform his first check-in. In case, Babak is taking the day off, he can also mark himself absent directly from this card instead of check-in</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Cross-Industry</a:t>
            </a:r>
            <a:r>
              <a:rPr lang="en-IN" sz="1050" spc="0" dirty="0">
                <a:ln>
                  <a:noFill/>
                </a:ln>
                <a:latin typeface="+mn-lt"/>
                <a:cs typeface="Segoe UI Light" panose="020B0502040204020203" pitchFamily="34" charset="0"/>
              </a:rPr>
              <a:t>– Employee Check-in</a:t>
            </a:r>
          </a:p>
        </p:txBody>
      </p:sp>
      <p:pic>
        <p:nvPicPr>
          <p:cNvPr id="5" name="Picture 4">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62946" y="549456"/>
            <a:ext cx="9862240" cy="5745599"/>
          </a:xfrm>
          <a:prstGeom prst="rect">
            <a:avLst/>
          </a:prstGeom>
        </p:spPr>
      </p:pic>
    </p:spTree>
    <p:extLst>
      <p:ext uri="{BB962C8B-B14F-4D97-AF65-F5344CB8AC3E}">
        <p14:creationId xmlns:p14="http://schemas.microsoft.com/office/powerpoint/2010/main" val="23035549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1_Modern Workplace 2016">
  <a:themeElements>
    <a:clrScheme name="Custom 7">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D83B01"/>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ern Workplace 2016" id="{438ED011-8D7B-4F66-AF61-9C0F95262BBE}" vid="{9DCA5458-83D4-4BB3-809A-6E3664CC262D}"/>
    </a:ext>
  </a:extLst>
</a:theme>
</file>

<file path=ppt/theme/theme11.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4.xml><?xml version="1.0" encoding="utf-8"?>
<a:theme xmlns:a="http://schemas.openxmlformats.org/drawingml/2006/main" name="1_Microsoft 365 PPT Theme 2019">
  <a:themeElements>
    <a:clrScheme name="Microsoft 365 Colorful">
      <a:dk1>
        <a:srgbClr val="000000"/>
      </a:dk1>
      <a:lt1>
        <a:srgbClr val="FFFFFF"/>
      </a:lt1>
      <a:dk2>
        <a:srgbClr val="0078D7"/>
      </a:dk2>
      <a:lt2>
        <a:srgbClr val="F3F3F3"/>
      </a:lt2>
      <a:accent1>
        <a:srgbClr val="505050"/>
      </a:accent1>
      <a:accent2>
        <a:srgbClr val="0078D7"/>
      </a:accent2>
      <a:accent3>
        <a:srgbClr val="00BCF2"/>
      </a:accent3>
      <a:accent4>
        <a:srgbClr val="E3008C"/>
      </a:accent4>
      <a:accent5>
        <a:srgbClr val="5C2D91"/>
      </a:accent5>
      <a:accent6>
        <a:srgbClr val="107C10"/>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heme 2019" id="{07F2CB49-9258-4EC9-A85C-5AE4DEB20C95}" vid="{45313BCA-10AA-44B7-BA0A-2BB355B77504}"/>
    </a:ext>
  </a:extLst>
</a:theme>
</file>

<file path=ppt/theme/theme5.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7.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5_Office 365 PPT Template - 2017">
  <a:themeElements>
    <a:clrScheme name="Custom 1">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9.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2" ma:contentTypeDescription="Create a new document." ma:contentTypeScope="" ma:versionID="d02f06a71c76430921e81eb5e58ef58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3402702269d13ac697cfe1994138c5a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ed971524-76e7-40a8-a01a-f99956bd178c" xsi:nil="true"/>
  </documentManagement>
</p:properties>
</file>

<file path=customXml/itemProps1.xml><?xml version="1.0" encoding="utf-8"?>
<ds:datastoreItem xmlns:ds="http://schemas.openxmlformats.org/officeDocument/2006/customXml" ds:itemID="{693C1073-997C-4C2C-9289-749EE83A52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58D582-6D93-48F2-9EA2-F62F047CF92A}">
  <ds:schemaRefs>
    <ds:schemaRef ds:uri="http://schemas.microsoft.com/sharepoint/v3/contenttype/forms"/>
  </ds:schemaRefs>
</ds:datastoreItem>
</file>

<file path=customXml/itemProps3.xml><?xml version="1.0" encoding="utf-8"?>
<ds:datastoreItem xmlns:ds="http://schemas.openxmlformats.org/officeDocument/2006/customXml" ds:itemID="{91188C5C-FA4B-4DBA-B088-FB598F6D981C}">
  <ds:schemaRefs>
    <ds:schemaRef ds:uri="http://www.w3.org/XML/1998/namespace"/>
    <ds:schemaRef ds:uri="be95b6bb-2b3e-48e8-8639-f30e31e82d44"/>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http://purl.org/dc/dcmitype/"/>
    <ds:schemaRef ds:uri="http://purl.org/dc/terms/"/>
    <ds:schemaRef ds:uri="ed971524-76e7-40a8-a01a-f99956bd178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24333</TotalTime>
  <Words>5181</Words>
  <Application>Microsoft Office PowerPoint</Application>
  <PresentationFormat>Widescreen</PresentationFormat>
  <Paragraphs>421</Paragraphs>
  <Slides>88</Slides>
  <Notes>71</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1</vt:i4>
      </vt:variant>
      <vt:variant>
        <vt:lpstr>Slide Titles</vt:lpstr>
      </vt:variant>
      <vt:variant>
        <vt:i4>88</vt:i4>
      </vt:variant>
    </vt:vector>
  </HeadingPairs>
  <TitlesOfParts>
    <vt:vector size="110" baseType="lpstr">
      <vt:lpstr>Arial</vt:lpstr>
      <vt:lpstr>Calibri</vt:lpstr>
      <vt:lpstr>Consolas</vt:lpstr>
      <vt:lpstr>Courier New</vt:lpstr>
      <vt:lpstr>Segoe Pro Semibold</vt:lpstr>
      <vt:lpstr>Segoe UI</vt:lpstr>
      <vt:lpstr>Segoe UI Light</vt:lpstr>
      <vt:lpstr>Segoe UI Semibold</vt:lpstr>
      <vt:lpstr>Segoe UI Semilight</vt:lpstr>
      <vt:lpstr>Wingdings</vt:lpstr>
      <vt:lpstr>6_Microsoft 365 PPT Template - 2018</vt:lpstr>
      <vt:lpstr>1_5-50195_Microsoft_Build_Template</vt:lpstr>
      <vt:lpstr>9-51052_Microsoft_Ready_Template_Light</vt:lpstr>
      <vt:lpstr>1_Microsoft 365 PPT Theme 2019</vt:lpstr>
      <vt:lpstr>1_5-50203_Microsoft_Ignite_Template</vt:lpstr>
      <vt:lpstr>3_Microsoft 365 PPT Template - 2018</vt:lpstr>
      <vt:lpstr>2_5-50203_Microsoft_Ignite_Template</vt:lpstr>
      <vt:lpstr>5_Office 365 PPT Template - 2017</vt:lpstr>
      <vt:lpstr>5-50183_Microsoft_Inspire_Template</vt:lpstr>
      <vt:lpstr>1_Modern Workplace 2016</vt:lpstr>
      <vt:lpstr>1_5-50109_Microsoft_Light_Template</vt:lpstr>
      <vt:lpstr>think-cell Slide</vt:lpstr>
      <vt:lpstr>PowerPoint Presentation</vt:lpstr>
      <vt:lpstr>Contents</vt:lpstr>
      <vt:lpstr>Employee Check-in</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lpstr>Meeting Manager</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lpstr>Employee Onboarding</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Teamwork - Book of Dreams - Cross-Industry</dc:title>
  <dc:creator>Nirmal Sundara Raman</dc:creator>
  <cp:lastModifiedBy>Vesa Juvonen</cp:lastModifiedBy>
  <cp:revision>302</cp:revision>
  <dcterms:created xsi:type="dcterms:W3CDTF">2020-02-26T10:22:30Z</dcterms:created>
  <dcterms:modified xsi:type="dcterms:W3CDTF">2021-01-18T20:43:12Z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2020-04-07T12:11:38.4064158Z</vt:lpwstr>
  </property>
  <property fmtid="{D5CDD505-2E9C-101B-9397-08002B2CF9AE}" pid="5" name="MSIP_Label_f42aa342-8706-4288-bd11-ebb85995028c_Name">
    <vt:lpwstr>General</vt:lpwstr>
  </property>
  <property fmtid="{D5CDD505-2E9C-101B-9397-08002B2CF9AE}" pid="6" name="MSIP_Label_f42aa342-8706-4288-bd11-ebb85995028c_ActionId">
    <vt:lpwstr>3af052c0-ece0-4452-9396-4bf1f78bce55</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